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28"/>
  </p:notesMasterIdLst>
  <p:sldIdLst>
    <p:sldId id="256" r:id="rId2"/>
    <p:sldId id="258" r:id="rId3"/>
    <p:sldId id="260" r:id="rId4"/>
    <p:sldId id="261" r:id="rId5"/>
    <p:sldId id="262" r:id="rId6"/>
    <p:sldId id="312" r:id="rId7"/>
    <p:sldId id="264" r:id="rId8"/>
    <p:sldId id="267" r:id="rId9"/>
    <p:sldId id="313" r:id="rId10"/>
    <p:sldId id="314" r:id="rId11"/>
    <p:sldId id="315" r:id="rId12"/>
    <p:sldId id="263" r:id="rId13"/>
    <p:sldId id="317" r:id="rId14"/>
    <p:sldId id="265" r:id="rId15"/>
    <p:sldId id="316" r:id="rId16"/>
    <p:sldId id="318" r:id="rId17"/>
    <p:sldId id="321" r:id="rId18"/>
    <p:sldId id="322" r:id="rId19"/>
    <p:sldId id="323" r:id="rId20"/>
    <p:sldId id="324" r:id="rId21"/>
    <p:sldId id="320" r:id="rId22"/>
    <p:sldId id="325" r:id="rId23"/>
    <p:sldId id="319" r:id="rId24"/>
    <p:sldId id="293" r:id="rId25"/>
    <p:sldId id="326" r:id="rId26"/>
    <p:sldId id="327" r:id="rId27"/>
  </p:sldIdLst>
  <p:sldSz cx="9144000" cy="5143500" type="screen16x9"/>
  <p:notesSz cx="6858000" cy="9144000"/>
  <p:embeddedFontLst>
    <p:embeddedFont>
      <p:font typeface="Archivo" panose="020B0604020202020204" charset="-94"/>
      <p:regular r:id="rId29"/>
      <p:bold r:id="rId30"/>
      <p:italic r:id="rId31"/>
      <p:boldItalic r:id="rId32"/>
    </p:embeddedFont>
    <p:embeddedFont>
      <p:font typeface="IBM Plex Mono" panose="020B0509050203000203" pitchFamily="49" charset="-94"/>
      <p:regular r:id="rId33"/>
      <p:bold r:id="rId34"/>
      <p:italic r:id="rId35"/>
      <p:boldItalic r:id="rId36"/>
    </p:embeddedFont>
    <p:embeddedFont>
      <p:font typeface="Nunito Light" pitchFamily="2" charset="-94"/>
      <p:regular r:id="rId37"/>
      <p: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75FFE06-129F-4729-AE65-B5DB1E85EA09}">
  <a:tblStyle styleId="{175FFE06-129F-4729-AE65-B5DB1E85EA0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0F8B062-AB4B-4245-8BE0-3723A2B062FA}"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2" d="100"/>
          <a:sy n="102" d="100"/>
        </p:scale>
        <p:origin x="898" y="2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a:extLst>
            <a:ext uri="{FF2B5EF4-FFF2-40B4-BE49-F238E27FC236}">
              <a16:creationId xmlns:a16="http://schemas.microsoft.com/office/drawing/2014/main" id="{DAF83257-0A65-AE7F-DC83-271CAD9E8AC1}"/>
            </a:ext>
          </a:extLst>
        </p:cNvPr>
        <p:cNvGrpSpPr/>
        <p:nvPr/>
      </p:nvGrpSpPr>
      <p:grpSpPr>
        <a:xfrm>
          <a:off x="0" y="0"/>
          <a:ext cx="0" cy="0"/>
          <a:chOff x="0" y="0"/>
          <a:chExt cx="0" cy="0"/>
        </a:xfrm>
      </p:grpSpPr>
      <p:sp>
        <p:nvSpPr>
          <p:cNvPr id="436" name="Google Shape;436;g292581b7e23_0_92:notes">
            <a:extLst>
              <a:ext uri="{FF2B5EF4-FFF2-40B4-BE49-F238E27FC236}">
                <a16:creationId xmlns:a16="http://schemas.microsoft.com/office/drawing/2014/main" id="{1526B98E-2495-2CDA-649B-A360630EC0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92581b7e23_0_92:notes">
            <a:extLst>
              <a:ext uri="{FF2B5EF4-FFF2-40B4-BE49-F238E27FC236}">
                <a16:creationId xmlns:a16="http://schemas.microsoft.com/office/drawing/2014/main" id="{84F21D27-FC64-D4A4-04E6-85DEF0B2E77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95311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a:extLst>
            <a:ext uri="{FF2B5EF4-FFF2-40B4-BE49-F238E27FC236}">
              <a16:creationId xmlns:a16="http://schemas.microsoft.com/office/drawing/2014/main" id="{18F5ACD8-0086-12D9-EE1D-AF43E0C1A8EE}"/>
            </a:ext>
          </a:extLst>
        </p:cNvPr>
        <p:cNvGrpSpPr/>
        <p:nvPr/>
      </p:nvGrpSpPr>
      <p:grpSpPr>
        <a:xfrm>
          <a:off x="0" y="0"/>
          <a:ext cx="0" cy="0"/>
          <a:chOff x="0" y="0"/>
          <a:chExt cx="0" cy="0"/>
        </a:xfrm>
      </p:grpSpPr>
      <p:sp>
        <p:nvSpPr>
          <p:cNvPr id="447" name="Google Shape;447;g292a81341b2_2_61:notes">
            <a:extLst>
              <a:ext uri="{FF2B5EF4-FFF2-40B4-BE49-F238E27FC236}">
                <a16:creationId xmlns:a16="http://schemas.microsoft.com/office/drawing/2014/main" id="{CB0FCA3F-8FA1-26B9-7569-0DF17C13AF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292a81341b2_2_61:notes">
            <a:extLst>
              <a:ext uri="{FF2B5EF4-FFF2-40B4-BE49-F238E27FC236}">
                <a16:creationId xmlns:a16="http://schemas.microsoft.com/office/drawing/2014/main" id="{24944116-C0F5-39A5-B8C8-871C4A03DE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08617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292a81341b2_2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292a81341b2_2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a:extLst>
            <a:ext uri="{FF2B5EF4-FFF2-40B4-BE49-F238E27FC236}">
              <a16:creationId xmlns:a16="http://schemas.microsoft.com/office/drawing/2014/main" id="{3BDE1EFB-703A-62F8-A8F5-B207EA3C7858}"/>
            </a:ext>
          </a:extLst>
        </p:cNvPr>
        <p:cNvGrpSpPr/>
        <p:nvPr/>
      </p:nvGrpSpPr>
      <p:grpSpPr>
        <a:xfrm>
          <a:off x="0" y="0"/>
          <a:ext cx="0" cy="0"/>
          <a:chOff x="0" y="0"/>
          <a:chExt cx="0" cy="0"/>
        </a:xfrm>
      </p:grpSpPr>
      <p:sp>
        <p:nvSpPr>
          <p:cNvPr id="486" name="Google Shape;486;g292a81341b2_3_3:notes">
            <a:extLst>
              <a:ext uri="{FF2B5EF4-FFF2-40B4-BE49-F238E27FC236}">
                <a16:creationId xmlns:a16="http://schemas.microsoft.com/office/drawing/2014/main" id="{E982E187-B037-F86C-DE65-AC8D44DB2E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92a81341b2_3_3:notes">
            <a:extLst>
              <a:ext uri="{FF2B5EF4-FFF2-40B4-BE49-F238E27FC236}">
                <a16:creationId xmlns:a16="http://schemas.microsoft.com/office/drawing/2014/main" id="{19CAB1FC-7AD5-03F8-CE69-B62E63318A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58299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292a81341b2_3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92a81341b2_3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a:extLst>
            <a:ext uri="{FF2B5EF4-FFF2-40B4-BE49-F238E27FC236}">
              <a16:creationId xmlns:a16="http://schemas.microsoft.com/office/drawing/2014/main" id="{2466E5B4-AAD7-E66F-AE24-99BA25E59A62}"/>
            </a:ext>
          </a:extLst>
        </p:cNvPr>
        <p:cNvGrpSpPr/>
        <p:nvPr/>
      </p:nvGrpSpPr>
      <p:grpSpPr>
        <a:xfrm>
          <a:off x="0" y="0"/>
          <a:ext cx="0" cy="0"/>
          <a:chOff x="0" y="0"/>
          <a:chExt cx="0" cy="0"/>
        </a:xfrm>
      </p:grpSpPr>
      <p:sp>
        <p:nvSpPr>
          <p:cNvPr id="486" name="Google Shape;486;g292a81341b2_3_3:notes">
            <a:extLst>
              <a:ext uri="{FF2B5EF4-FFF2-40B4-BE49-F238E27FC236}">
                <a16:creationId xmlns:a16="http://schemas.microsoft.com/office/drawing/2014/main" id="{5BC5FE29-C744-6B27-8AAF-E75E1385DA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92a81341b2_3_3:notes">
            <a:extLst>
              <a:ext uri="{FF2B5EF4-FFF2-40B4-BE49-F238E27FC236}">
                <a16:creationId xmlns:a16="http://schemas.microsoft.com/office/drawing/2014/main" id="{52F9DDCA-48B8-DA2F-A1FB-9EA37769DD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38932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a:extLst>
            <a:ext uri="{FF2B5EF4-FFF2-40B4-BE49-F238E27FC236}">
              <a16:creationId xmlns:a16="http://schemas.microsoft.com/office/drawing/2014/main" id="{21206BF7-153F-8D97-7C24-7B6FC85FACD6}"/>
            </a:ext>
          </a:extLst>
        </p:cNvPr>
        <p:cNvGrpSpPr/>
        <p:nvPr/>
      </p:nvGrpSpPr>
      <p:grpSpPr>
        <a:xfrm>
          <a:off x="0" y="0"/>
          <a:ext cx="0" cy="0"/>
          <a:chOff x="0" y="0"/>
          <a:chExt cx="0" cy="0"/>
        </a:xfrm>
      </p:grpSpPr>
      <p:sp>
        <p:nvSpPr>
          <p:cNvPr id="436" name="Google Shape;436;g292581b7e23_0_92:notes">
            <a:extLst>
              <a:ext uri="{FF2B5EF4-FFF2-40B4-BE49-F238E27FC236}">
                <a16:creationId xmlns:a16="http://schemas.microsoft.com/office/drawing/2014/main" id="{1499C8D8-9050-60CF-C948-E68DFBFB4E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92581b7e23_0_92:notes">
            <a:extLst>
              <a:ext uri="{FF2B5EF4-FFF2-40B4-BE49-F238E27FC236}">
                <a16:creationId xmlns:a16="http://schemas.microsoft.com/office/drawing/2014/main" id="{B433DC02-2391-F2F6-0916-D81036A594A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98342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a:extLst>
            <a:ext uri="{FF2B5EF4-FFF2-40B4-BE49-F238E27FC236}">
              <a16:creationId xmlns:a16="http://schemas.microsoft.com/office/drawing/2014/main" id="{FAE6ED4B-0EFF-059A-B491-9999DD013CD8}"/>
            </a:ext>
          </a:extLst>
        </p:cNvPr>
        <p:cNvGrpSpPr/>
        <p:nvPr/>
      </p:nvGrpSpPr>
      <p:grpSpPr>
        <a:xfrm>
          <a:off x="0" y="0"/>
          <a:ext cx="0" cy="0"/>
          <a:chOff x="0" y="0"/>
          <a:chExt cx="0" cy="0"/>
        </a:xfrm>
      </p:grpSpPr>
      <p:sp>
        <p:nvSpPr>
          <p:cNvPr id="460" name="Google Shape;460;g292a81341b2_2_99:notes">
            <a:extLst>
              <a:ext uri="{FF2B5EF4-FFF2-40B4-BE49-F238E27FC236}">
                <a16:creationId xmlns:a16="http://schemas.microsoft.com/office/drawing/2014/main" id="{559F815F-9AA5-E087-8D16-36F51770EA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292a81341b2_2_99:notes">
            <a:extLst>
              <a:ext uri="{FF2B5EF4-FFF2-40B4-BE49-F238E27FC236}">
                <a16:creationId xmlns:a16="http://schemas.microsoft.com/office/drawing/2014/main" id="{5010817E-35F7-26B8-083F-5F943E918A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77597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a:extLst>
            <a:ext uri="{FF2B5EF4-FFF2-40B4-BE49-F238E27FC236}">
              <a16:creationId xmlns:a16="http://schemas.microsoft.com/office/drawing/2014/main" id="{B7E81D90-9CB0-5A71-A1C6-60D756A0535C}"/>
            </a:ext>
          </a:extLst>
        </p:cNvPr>
        <p:cNvGrpSpPr/>
        <p:nvPr/>
      </p:nvGrpSpPr>
      <p:grpSpPr>
        <a:xfrm>
          <a:off x="0" y="0"/>
          <a:ext cx="0" cy="0"/>
          <a:chOff x="0" y="0"/>
          <a:chExt cx="0" cy="0"/>
        </a:xfrm>
      </p:grpSpPr>
      <p:sp>
        <p:nvSpPr>
          <p:cNvPr id="486" name="Google Shape;486;g292a81341b2_3_3:notes">
            <a:extLst>
              <a:ext uri="{FF2B5EF4-FFF2-40B4-BE49-F238E27FC236}">
                <a16:creationId xmlns:a16="http://schemas.microsoft.com/office/drawing/2014/main" id="{B7FD0870-58F5-6DA9-332D-14469A828E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92a81341b2_3_3:notes">
            <a:extLst>
              <a:ext uri="{FF2B5EF4-FFF2-40B4-BE49-F238E27FC236}">
                <a16:creationId xmlns:a16="http://schemas.microsoft.com/office/drawing/2014/main" id="{941D767A-6864-D93C-6F6B-7EEC909E6A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36942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a:extLst>
            <a:ext uri="{FF2B5EF4-FFF2-40B4-BE49-F238E27FC236}">
              <a16:creationId xmlns:a16="http://schemas.microsoft.com/office/drawing/2014/main" id="{BA62652A-6A43-A582-066F-EA649D7BF6ED}"/>
            </a:ext>
          </a:extLst>
        </p:cNvPr>
        <p:cNvGrpSpPr/>
        <p:nvPr/>
      </p:nvGrpSpPr>
      <p:grpSpPr>
        <a:xfrm>
          <a:off x="0" y="0"/>
          <a:ext cx="0" cy="0"/>
          <a:chOff x="0" y="0"/>
          <a:chExt cx="0" cy="0"/>
        </a:xfrm>
      </p:grpSpPr>
      <p:sp>
        <p:nvSpPr>
          <p:cNvPr id="486" name="Google Shape;486;g292a81341b2_3_3:notes">
            <a:extLst>
              <a:ext uri="{FF2B5EF4-FFF2-40B4-BE49-F238E27FC236}">
                <a16:creationId xmlns:a16="http://schemas.microsoft.com/office/drawing/2014/main" id="{DF2E048C-6559-0BF0-50DD-B8F89B710D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92a81341b2_3_3:notes">
            <a:extLst>
              <a:ext uri="{FF2B5EF4-FFF2-40B4-BE49-F238E27FC236}">
                <a16:creationId xmlns:a16="http://schemas.microsoft.com/office/drawing/2014/main" id="{843D00A7-85C0-DAFC-B759-AF84308017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7895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292581b7e23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292581b7e23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1130D609-5279-C802-9116-10ABF22B0901}"/>
            </a:ext>
          </a:extLst>
        </p:cNvPr>
        <p:cNvGrpSpPr/>
        <p:nvPr/>
      </p:nvGrpSpPr>
      <p:grpSpPr>
        <a:xfrm>
          <a:off x="0" y="0"/>
          <a:ext cx="0" cy="0"/>
          <a:chOff x="0" y="0"/>
          <a:chExt cx="0" cy="0"/>
        </a:xfrm>
      </p:grpSpPr>
      <p:sp>
        <p:nvSpPr>
          <p:cNvPr id="454" name="Google Shape;454;g292a81341b2_2_77:notes">
            <a:extLst>
              <a:ext uri="{FF2B5EF4-FFF2-40B4-BE49-F238E27FC236}">
                <a16:creationId xmlns:a16="http://schemas.microsoft.com/office/drawing/2014/main" id="{69E04D47-D593-6607-C5E1-F9D25F7A23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92a81341b2_2_77:notes">
            <a:extLst>
              <a:ext uri="{FF2B5EF4-FFF2-40B4-BE49-F238E27FC236}">
                <a16:creationId xmlns:a16="http://schemas.microsoft.com/office/drawing/2014/main" id="{0001026D-EBB1-485B-6D93-4EA7A6ED96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44361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a:extLst>
            <a:ext uri="{FF2B5EF4-FFF2-40B4-BE49-F238E27FC236}">
              <a16:creationId xmlns:a16="http://schemas.microsoft.com/office/drawing/2014/main" id="{08138CEA-0F35-D5B9-C515-03E2D0890EE5}"/>
            </a:ext>
          </a:extLst>
        </p:cNvPr>
        <p:cNvGrpSpPr/>
        <p:nvPr/>
      </p:nvGrpSpPr>
      <p:grpSpPr>
        <a:xfrm>
          <a:off x="0" y="0"/>
          <a:ext cx="0" cy="0"/>
          <a:chOff x="0" y="0"/>
          <a:chExt cx="0" cy="0"/>
        </a:xfrm>
      </p:grpSpPr>
      <p:sp>
        <p:nvSpPr>
          <p:cNvPr id="436" name="Google Shape;436;g292581b7e23_0_92:notes">
            <a:extLst>
              <a:ext uri="{FF2B5EF4-FFF2-40B4-BE49-F238E27FC236}">
                <a16:creationId xmlns:a16="http://schemas.microsoft.com/office/drawing/2014/main" id="{1C8CDDAE-8071-E8D1-45EA-9A5780E465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92581b7e23_0_92:notes">
            <a:extLst>
              <a:ext uri="{FF2B5EF4-FFF2-40B4-BE49-F238E27FC236}">
                <a16:creationId xmlns:a16="http://schemas.microsoft.com/office/drawing/2014/main" id="{4E7AEC44-4589-BFC8-C91F-3834ADCA98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17750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01694897-E553-31F2-8AB6-FEE9BBF3BE54}"/>
            </a:ext>
          </a:extLst>
        </p:cNvPr>
        <p:cNvGrpSpPr/>
        <p:nvPr/>
      </p:nvGrpSpPr>
      <p:grpSpPr>
        <a:xfrm>
          <a:off x="0" y="0"/>
          <a:ext cx="0" cy="0"/>
          <a:chOff x="0" y="0"/>
          <a:chExt cx="0" cy="0"/>
        </a:xfrm>
      </p:grpSpPr>
      <p:sp>
        <p:nvSpPr>
          <p:cNvPr id="454" name="Google Shape;454;g292a81341b2_2_77:notes">
            <a:extLst>
              <a:ext uri="{FF2B5EF4-FFF2-40B4-BE49-F238E27FC236}">
                <a16:creationId xmlns:a16="http://schemas.microsoft.com/office/drawing/2014/main" id="{F7456394-4BA1-DB6F-4ECD-111E03D567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92a81341b2_2_77:notes">
            <a:extLst>
              <a:ext uri="{FF2B5EF4-FFF2-40B4-BE49-F238E27FC236}">
                <a16:creationId xmlns:a16="http://schemas.microsoft.com/office/drawing/2014/main" id="{5E1D00A0-8B5C-9BBC-B18C-BDF840378E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77233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a:extLst>
            <a:ext uri="{FF2B5EF4-FFF2-40B4-BE49-F238E27FC236}">
              <a16:creationId xmlns:a16="http://schemas.microsoft.com/office/drawing/2014/main" id="{DA3732ED-13BF-514C-8C11-AB03A7EAD1E8}"/>
            </a:ext>
          </a:extLst>
        </p:cNvPr>
        <p:cNvGrpSpPr/>
        <p:nvPr/>
      </p:nvGrpSpPr>
      <p:grpSpPr>
        <a:xfrm>
          <a:off x="0" y="0"/>
          <a:ext cx="0" cy="0"/>
          <a:chOff x="0" y="0"/>
          <a:chExt cx="0" cy="0"/>
        </a:xfrm>
      </p:grpSpPr>
      <p:sp>
        <p:nvSpPr>
          <p:cNvPr id="436" name="Google Shape;436;g292581b7e23_0_92:notes">
            <a:extLst>
              <a:ext uri="{FF2B5EF4-FFF2-40B4-BE49-F238E27FC236}">
                <a16:creationId xmlns:a16="http://schemas.microsoft.com/office/drawing/2014/main" id="{D7C67144-19EB-5B9A-D418-73EB40382AD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92581b7e23_0_92:notes">
            <a:extLst>
              <a:ext uri="{FF2B5EF4-FFF2-40B4-BE49-F238E27FC236}">
                <a16:creationId xmlns:a16="http://schemas.microsoft.com/office/drawing/2014/main" id="{C6E57A47-F856-7136-20BF-6118527CBEE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07100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2933ed14694_0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2933ed14694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a:extLst>
            <a:ext uri="{FF2B5EF4-FFF2-40B4-BE49-F238E27FC236}">
              <a16:creationId xmlns:a16="http://schemas.microsoft.com/office/drawing/2014/main" id="{60B16843-DFBB-5416-D4C0-CEDF5E7E1824}"/>
            </a:ext>
          </a:extLst>
        </p:cNvPr>
        <p:cNvGrpSpPr/>
        <p:nvPr/>
      </p:nvGrpSpPr>
      <p:grpSpPr>
        <a:xfrm>
          <a:off x="0" y="0"/>
          <a:ext cx="0" cy="0"/>
          <a:chOff x="0" y="0"/>
          <a:chExt cx="0" cy="0"/>
        </a:xfrm>
      </p:grpSpPr>
      <p:sp>
        <p:nvSpPr>
          <p:cNvPr id="1003" name="Google Shape;1003;g2933ed14694_0_354:notes">
            <a:extLst>
              <a:ext uri="{FF2B5EF4-FFF2-40B4-BE49-F238E27FC236}">
                <a16:creationId xmlns:a16="http://schemas.microsoft.com/office/drawing/2014/main" id="{8264898B-F591-F466-BA3C-279986D0A6D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2933ed14694_0_354:notes">
            <a:extLst>
              <a:ext uri="{FF2B5EF4-FFF2-40B4-BE49-F238E27FC236}">
                <a16:creationId xmlns:a16="http://schemas.microsoft.com/office/drawing/2014/main" id="{AD8FFCE6-3608-9BEA-9B52-DEEE990714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69256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a:extLst>
            <a:ext uri="{FF2B5EF4-FFF2-40B4-BE49-F238E27FC236}">
              <a16:creationId xmlns:a16="http://schemas.microsoft.com/office/drawing/2014/main" id="{057BC66E-A0AF-BEAD-0DFC-53A664D46235}"/>
            </a:ext>
          </a:extLst>
        </p:cNvPr>
        <p:cNvGrpSpPr/>
        <p:nvPr/>
      </p:nvGrpSpPr>
      <p:grpSpPr>
        <a:xfrm>
          <a:off x="0" y="0"/>
          <a:ext cx="0" cy="0"/>
          <a:chOff x="0" y="0"/>
          <a:chExt cx="0" cy="0"/>
        </a:xfrm>
      </p:grpSpPr>
      <p:sp>
        <p:nvSpPr>
          <p:cNvPr id="526" name="Google Shape;526;g292581b7e23_0_256:notes">
            <a:extLst>
              <a:ext uri="{FF2B5EF4-FFF2-40B4-BE49-F238E27FC236}">
                <a16:creationId xmlns:a16="http://schemas.microsoft.com/office/drawing/2014/main" id="{4E41DF74-9C6A-9584-1C7D-3A64193ABD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292581b7e23_0_256:notes">
            <a:extLst>
              <a:ext uri="{FF2B5EF4-FFF2-40B4-BE49-F238E27FC236}">
                <a16:creationId xmlns:a16="http://schemas.microsoft.com/office/drawing/2014/main" id="{3E401E89-5D18-582C-75F2-9C9D47C1B5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3987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92581b7e23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92581b7e23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292a81341b2_2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292a81341b2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292a81341b2_2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92a81341b2_2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a:extLst>
            <a:ext uri="{FF2B5EF4-FFF2-40B4-BE49-F238E27FC236}">
              <a16:creationId xmlns:a16="http://schemas.microsoft.com/office/drawing/2014/main" id="{6D8882FC-6AA3-F4AB-BC5C-C38FDD6B3D39}"/>
            </a:ext>
          </a:extLst>
        </p:cNvPr>
        <p:cNvGrpSpPr/>
        <p:nvPr/>
      </p:nvGrpSpPr>
      <p:grpSpPr>
        <a:xfrm>
          <a:off x="0" y="0"/>
          <a:ext cx="0" cy="0"/>
          <a:chOff x="0" y="0"/>
          <a:chExt cx="0" cy="0"/>
        </a:xfrm>
      </p:grpSpPr>
      <p:sp>
        <p:nvSpPr>
          <p:cNvPr id="436" name="Google Shape;436;g292581b7e23_0_92:notes">
            <a:extLst>
              <a:ext uri="{FF2B5EF4-FFF2-40B4-BE49-F238E27FC236}">
                <a16:creationId xmlns:a16="http://schemas.microsoft.com/office/drawing/2014/main" id="{D4E4B070-4748-7878-BDC4-730FBB82A3B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92581b7e23_0_92:notes">
            <a:extLst>
              <a:ext uri="{FF2B5EF4-FFF2-40B4-BE49-F238E27FC236}">
                <a16:creationId xmlns:a16="http://schemas.microsoft.com/office/drawing/2014/main" id="{519DCA59-F399-F6DF-4534-BD26A548EB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568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292a81341b2_2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292a81341b2_2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292581b7e23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292581b7e23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a:extLst>
            <a:ext uri="{FF2B5EF4-FFF2-40B4-BE49-F238E27FC236}">
              <a16:creationId xmlns:a16="http://schemas.microsoft.com/office/drawing/2014/main" id="{47C1F9DD-98E5-D095-EF49-E6A7C90BA448}"/>
            </a:ext>
          </a:extLst>
        </p:cNvPr>
        <p:cNvGrpSpPr/>
        <p:nvPr/>
      </p:nvGrpSpPr>
      <p:grpSpPr>
        <a:xfrm>
          <a:off x="0" y="0"/>
          <a:ext cx="0" cy="0"/>
          <a:chOff x="0" y="0"/>
          <a:chExt cx="0" cy="0"/>
        </a:xfrm>
      </p:grpSpPr>
      <p:sp>
        <p:nvSpPr>
          <p:cNvPr id="471" name="Google Shape;471;g292a81341b2_2_122:notes">
            <a:extLst>
              <a:ext uri="{FF2B5EF4-FFF2-40B4-BE49-F238E27FC236}">
                <a16:creationId xmlns:a16="http://schemas.microsoft.com/office/drawing/2014/main" id="{68785F77-9408-5185-9AC3-E6603BCDAB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292a81341b2_2_122:notes">
            <a:extLst>
              <a:ext uri="{FF2B5EF4-FFF2-40B4-BE49-F238E27FC236}">
                <a16:creationId xmlns:a16="http://schemas.microsoft.com/office/drawing/2014/main" id="{326DFCBC-EE7B-9231-6F26-A65DEEEC2E0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60952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10" name="Google Shape;10;p2"/>
          <p:cNvSpPr txBox="1">
            <a:spLocks noGrp="1"/>
          </p:cNvSpPr>
          <p:nvPr>
            <p:ph type="ctrTitle"/>
          </p:nvPr>
        </p:nvSpPr>
        <p:spPr>
          <a:xfrm>
            <a:off x="1234950" y="1398100"/>
            <a:ext cx="6486900" cy="15606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572000" y="3461550"/>
            <a:ext cx="2947500" cy="390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268674" y="-322162"/>
            <a:ext cx="9371984" cy="3960713"/>
            <a:chOff x="-268674" y="-322162"/>
            <a:chExt cx="9371984" cy="3960713"/>
          </a:xfrm>
        </p:grpSpPr>
        <p:grpSp>
          <p:nvGrpSpPr>
            <p:cNvPr id="13" name="Google Shape;13;p2"/>
            <p:cNvGrpSpPr/>
            <p:nvPr/>
          </p:nvGrpSpPr>
          <p:grpSpPr>
            <a:xfrm>
              <a:off x="225762" y="151638"/>
              <a:ext cx="8692477" cy="1388125"/>
              <a:chOff x="225762" y="151638"/>
              <a:chExt cx="8692477" cy="1388125"/>
            </a:xfrm>
          </p:grpSpPr>
          <p:pic>
            <p:nvPicPr>
              <p:cNvPr id="14" name="Google Shape;14;p2"/>
              <p:cNvPicPr preferRelativeResize="0"/>
              <p:nvPr/>
            </p:nvPicPr>
            <p:blipFill>
              <a:blip r:embed="rId2">
                <a:alphaModFix/>
              </a:blip>
              <a:stretch>
                <a:fillRect/>
              </a:stretch>
            </p:blipFill>
            <p:spPr>
              <a:xfrm rot="10800000">
                <a:off x="6955037" y="151638"/>
                <a:ext cx="1963202" cy="1388125"/>
              </a:xfrm>
              <a:prstGeom prst="rect">
                <a:avLst/>
              </a:prstGeom>
              <a:noFill/>
              <a:ln>
                <a:noFill/>
              </a:ln>
            </p:spPr>
          </p:pic>
          <p:pic>
            <p:nvPicPr>
              <p:cNvPr id="15" name="Google Shape;15;p2"/>
              <p:cNvPicPr preferRelativeResize="0"/>
              <p:nvPr/>
            </p:nvPicPr>
            <p:blipFill>
              <a:blip r:embed="rId2">
                <a:alphaModFix/>
              </a:blip>
              <a:stretch>
                <a:fillRect/>
              </a:stretch>
            </p:blipFill>
            <p:spPr>
              <a:xfrm rot="10800000" flipH="1">
                <a:off x="225762" y="151638"/>
                <a:ext cx="1963202" cy="1388125"/>
              </a:xfrm>
              <a:prstGeom prst="rect">
                <a:avLst/>
              </a:prstGeom>
              <a:noFill/>
              <a:ln>
                <a:noFill/>
              </a:ln>
            </p:spPr>
          </p:pic>
        </p:grpSp>
        <p:pic>
          <p:nvPicPr>
            <p:cNvPr id="16" name="Google Shape;16;p2"/>
            <p:cNvPicPr preferRelativeResize="0"/>
            <p:nvPr/>
          </p:nvPicPr>
          <p:blipFill>
            <a:blip r:embed="rId3">
              <a:alphaModFix/>
            </a:blip>
            <a:stretch>
              <a:fillRect/>
            </a:stretch>
          </p:blipFill>
          <p:spPr>
            <a:xfrm rot="5400000">
              <a:off x="7371875" y="1504250"/>
              <a:ext cx="2700599" cy="506600"/>
            </a:xfrm>
            <a:prstGeom prst="rect">
              <a:avLst/>
            </a:prstGeom>
            <a:noFill/>
            <a:ln>
              <a:noFill/>
            </a:ln>
          </p:spPr>
        </p:pic>
        <p:pic>
          <p:nvPicPr>
            <p:cNvPr id="17" name="Google Shape;17;p2"/>
            <p:cNvPicPr preferRelativeResize="0"/>
            <p:nvPr/>
          </p:nvPicPr>
          <p:blipFill rotWithShape="1">
            <a:blip r:embed="rId4">
              <a:alphaModFix/>
            </a:blip>
            <a:srcRect t="53277"/>
            <a:stretch/>
          </p:blipFill>
          <p:spPr>
            <a:xfrm rot="10800000">
              <a:off x="-268674" y="2723000"/>
              <a:ext cx="1861925" cy="915551"/>
            </a:xfrm>
            <a:prstGeom prst="rect">
              <a:avLst/>
            </a:prstGeom>
            <a:noFill/>
            <a:ln>
              <a:noFill/>
            </a:ln>
          </p:spPr>
        </p:pic>
        <p:pic>
          <p:nvPicPr>
            <p:cNvPr id="18" name="Google Shape;18;p2"/>
            <p:cNvPicPr preferRelativeResize="0"/>
            <p:nvPr/>
          </p:nvPicPr>
          <p:blipFill>
            <a:blip r:embed="rId4">
              <a:alphaModFix/>
            </a:blip>
            <a:stretch>
              <a:fillRect/>
            </a:stretch>
          </p:blipFill>
          <p:spPr>
            <a:xfrm rot="-5400000">
              <a:off x="7192572" y="-370975"/>
              <a:ext cx="1861925" cy="1959549"/>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4"/>
        <p:cNvGrpSpPr/>
        <p:nvPr/>
      </p:nvGrpSpPr>
      <p:grpSpPr>
        <a:xfrm>
          <a:off x="0" y="0"/>
          <a:ext cx="0" cy="0"/>
          <a:chOff x="0" y="0"/>
          <a:chExt cx="0" cy="0"/>
        </a:xfrm>
      </p:grpSpPr>
      <p:sp>
        <p:nvSpPr>
          <p:cNvPr id="235" name="Google Shape;235;p28"/>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36" name="Google Shape;23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7" name="Google Shape;237;p28"/>
          <p:cNvSpPr txBox="1">
            <a:spLocks noGrp="1"/>
          </p:cNvSpPr>
          <p:nvPr>
            <p:ph type="subTitle" idx="1"/>
          </p:nvPr>
        </p:nvSpPr>
        <p:spPr>
          <a:xfrm>
            <a:off x="720000" y="2535201"/>
            <a:ext cx="1979400" cy="10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28"/>
          <p:cNvSpPr txBox="1">
            <a:spLocks noGrp="1"/>
          </p:cNvSpPr>
          <p:nvPr>
            <p:ph type="subTitle" idx="2"/>
          </p:nvPr>
        </p:nvSpPr>
        <p:spPr>
          <a:xfrm>
            <a:off x="3588648" y="2535201"/>
            <a:ext cx="1979400" cy="10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28"/>
          <p:cNvSpPr txBox="1">
            <a:spLocks noGrp="1"/>
          </p:cNvSpPr>
          <p:nvPr>
            <p:ph type="subTitle" idx="3"/>
          </p:nvPr>
        </p:nvSpPr>
        <p:spPr>
          <a:xfrm>
            <a:off x="6444602" y="2535201"/>
            <a:ext cx="1979400" cy="10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0" name="Google Shape;240;p28"/>
          <p:cNvSpPr txBox="1">
            <a:spLocks noGrp="1"/>
          </p:cNvSpPr>
          <p:nvPr>
            <p:ph type="subTitle" idx="4"/>
          </p:nvPr>
        </p:nvSpPr>
        <p:spPr>
          <a:xfrm>
            <a:off x="720000" y="2199800"/>
            <a:ext cx="19794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241" name="Google Shape;241;p28"/>
          <p:cNvSpPr txBox="1">
            <a:spLocks noGrp="1"/>
          </p:cNvSpPr>
          <p:nvPr>
            <p:ph type="subTitle" idx="5"/>
          </p:nvPr>
        </p:nvSpPr>
        <p:spPr>
          <a:xfrm>
            <a:off x="3588651" y="2199800"/>
            <a:ext cx="19794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242" name="Google Shape;242;p28"/>
          <p:cNvSpPr txBox="1">
            <a:spLocks noGrp="1"/>
          </p:cNvSpPr>
          <p:nvPr>
            <p:ph type="subTitle" idx="6"/>
          </p:nvPr>
        </p:nvSpPr>
        <p:spPr>
          <a:xfrm>
            <a:off x="6444603" y="2199800"/>
            <a:ext cx="19794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243" name="Google Shape;243;p28"/>
          <p:cNvGrpSpPr/>
          <p:nvPr/>
        </p:nvGrpSpPr>
        <p:grpSpPr>
          <a:xfrm>
            <a:off x="5873750" y="224313"/>
            <a:ext cx="2940050" cy="224425"/>
            <a:chOff x="5873750" y="224313"/>
            <a:chExt cx="2940050" cy="224425"/>
          </a:xfrm>
        </p:grpSpPr>
        <p:cxnSp>
          <p:nvCxnSpPr>
            <p:cNvPr id="244" name="Google Shape;244;p28"/>
            <p:cNvCxnSpPr/>
            <p:nvPr/>
          </p:nvCxnSpPr>
          <p:spPr>
            <a:xfrm>
              <a:off x="5873750" y="290288"/>
              <a:ext cx="1981200" cy="0"/>
            </a:xfrm>
            <a:prstGeom prst="straightConnector1">
              <a:avLst/>
            </a:prstGeom>
            <a:noFill/>
            <a:ln w="9525" cap="flat" cmpd="sng">
              <a:solidFill>
                <a:schemeClr val="accent1"/>
              </a:solidFill>
              <a:prstDash val="solid"/>
              <a:round/>
              <a:headEnd type="oval" w="med" len="med"/>
              <a:tailEnd type="none" w="med" len="med"/>
            </a:ln>
          </p:spPr>
        </p:cxnSp>
        <p:sp>
          <p:nvSpPr>
            <p:cNvPr id="245" name="Google Shape;245;p28"/>
            <p:cNvSpPr/>
            <p:nvPr/>
          </p:nvSpPr>
          <p:spPr>
            <a:xfrm rot="10800000">
              <a:off x="6800850" y="224313"/>
              <a:ext cx="2012950" cy="224425"/>
            </a:xfrm>
            <a:custGeom>
              <a:avLst/>
              <a:gdLst/>
              <a:ahLst/>
              <a:cxnLst/>
              <a:rect l="l" t="t" r="r" b="b"/>
              <a:pathLst>
                <a:path w="80518" h="8977" extrusionOk="0">
                  <a:moveTo>
                    <a:pt x="0" y="8977"/>
                  </a:moveTo>
                  <a:lnTo>
                    <a:pt x="36830" y="8977"/>
                  </a:lnTo>
                  <a:lnTo>
                    <a:pt x="42013" y="0"/>
                  </a:lnTo>
                  <a:lnTo>
                    <a:pt x="70358" y="0"/>
                  </a:lnTo>
                  <a:lnTo>
                    <a:pt x="80518" y="0"/>
                  </a:lnTo>
                </a:path>
              </a:pathLst>
            </a:custGeom>
            <a:noFill/>
            <a:ln w="9525" cap="flat" cmpd="sng">
              <a:solidFill>
                <a:schemeClr val="lt2"/>
              </a:solidFill>
              <a:prstDash val="solid"/>
              <a:round/>
              <a:headEnd type="none" w="med" len="med"/>
              <a:tailEnd type="oval" w="med" len="med"/>
            </a:ln>
          </p:spPr>
        </p:sp>
      </p:grpSp>
      <p:grpSp>
        <p:nvGrpSpPr>
          <p:cNvPr id="246" name="Google Shape;246;p28"/>
          <p:cNvGrpSpPr/>
          <p:nvPr/>
        </p:nvGrpSpPr>
        <p:grpSpPr>
          <a:xfrm>
            <a:off x="3124200" y="4610350"/>
            <a:ext cx="3549651" cy="387101"/>
            <a:chOff x="3124200" y="4610350"/>
            <a:chExt cx="3549651" cy="387101"/>
          </a:xfrm>
        </p:grpSpPr>
        <p:pic>
          <p:nvPicPr>
            <p:cNvPr id="247" name="Google Shape;247;p28"/>
            <p:cNvPicPr preferRelativeResize="0"/>
            <p:nvPr/>
          </p:nvPicPr>
          <p:blipFill rotWithShape="1">
            <a:blip r:embed="rId2">
              <a:alphaModFix/>
            </a:blip>
            <a:srcRect t="58031" b="6290"/>
            <a:stretch/>
          </p:blipFill>
          <p:spPr>
            <a:xfrm>
              <a:off x="4245892" y="4610350"/>
              <a:ext cx="2427959" cy="387101"/>
            </a:xfrm>
            <a:prstGeom prst="rect">
              <a:avLst/>
            </a:prstGeom>
            <a:noFill/>
            <a:ln>
              <a:noFill/>
            </a:ln>
          </p:spPr>
        </p:pic>
        <p:pic>
          <p:nvPicPr>
            <p:cNvPr id="248" name="Google Shape;248;p28"/>
            <p:cNvPicPr preferRelativeResize="0"/>
            <p:nvPr/>
          </p:nvPicPr>
          <p:blipFill rotWithShape="1">
            <a:blip r:embed="rId3">
              <a:alphaModFix/>
            </a:blip>
            <a:srcRect l="23295" t="76293"/>
            <a:stretch/>
          </p:blipFill>
          <p:spPr>
            <a:xfrm rot="10800000">
              <a:off x="3124200" y="4639375"/>
              <a:ext cx="1505849" cy="329075"/>
            </a:xfrm>
            <a:prstGeom prst="rect">
              <a:avLst/>
            </a:prstGeom>
            <a:noFill/>
            <a:ln>
              <a:noFill/>
            </a:ln>
          </p:spPr>
        </p:pic>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62"/>
        <p:cNvGrpSpPr/>
        <p:nvPr/>
      </p:nvGrpSpPr>
      <p:grpSpPr>
        <a:xfrm>
          <a:off x="0" y="0"/>
          <a:ext cx="0" cy="0"/>
          <a:chOff x="0" y="0"/>
          <a:chExt cx="0" cy="0"/>
        </a:xfrm>
      </p:grpSpPr>
      <p:sp>
        <p:nvSpPr>
          <p:cNvPr id="263" name="Google Shape;263;p30"/>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64" name="Google Shape;26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Google Shape;265;p30"/>
          <p:cNvSpPr txBox="1">
            <a:spLocks noGrp="1"/>
          </p:cNvSpPr>
          <p:nvPr>
            <p:ph type="subTitle" idx="1"/>
          </p:nvPr>
        </p:nvSpPr>
        <p:spPr>
          <a:xfrm>
            <a:off x="1838848" y="2095550"/>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6" name="Google Shape;266;p30"/>
          <p:cNvSpPr txBox="1">
            <a:spLocks noGrp="1"/>
          </p:cNvSpPr>
          <p:nvPr>
            <p:ph type="subTitle" idx="2"/>
          </p:nvPr>
        </p:nvSpPr>
        <p:spPr>
          <a:xfrm>
            <a:off x="5326952" y="2095550"/>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7" name="Google Shape;267;p30"/>
          <p:cNvSpPr txBox="1">
            <a:spLocks noGrp="1"/>
          </p:cNvSpPr>
          <p:nvPr>
            <p:ph type="subTitle" idx="3"/>
          </p:nvPr>
        </p:nvSpPr>
        <p:spPr>
          <a:xfrm>
            <a:off x="1838848" y="3719125"/>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30"/>
          <p:cNvSpPr txBox="1">
            <a:spLocks noGrp="1"/>
          </p:cNvSpPr>
          <p:nvPr>
            <p:ph type="subTitle" idx="4"/>
          </p:nvPr>
        </p:nvSpPr>
        <p:spPr>
          <a:xfrm>
            <a:off x="5326952" y="3719125"/>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9" name="Google Shape;269;p30"/>
          <p:cNvSpPr txBox="1">
            <a:spLocks noGrp="1"/>
          </p:cNvSpPr>
          <p:nvPr>
            <p:ph type="subTitle" idx="5"/>
          </p:nvPr>
        </p:nvSpPr>
        <p:spPr>
          <a:xfrm>
            <a:off x="1838848" y="1760150"/>
            <a:ext cx="19782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270" name="Google Shape;270;p30"/>
          <p:cNvSpPr txBox="1">
            <a:spLocks noGrp="1"/>
          </p:cNvSpPr>
          <p:nvPr>
            <p:ph type="subTitle" idx="6"/>
          </p:nvPr>
        </p:nvSpPr>
        <p:spPr>
          <a:xfrm>
            <a:off x="1838848" y="3383725"/>
            <a:ext cx="19782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271" name="Google Shape;271;p30"/>
          <p:cNvSpPr txBox="1">
            <a:spLocks noGrp="1"/>
          </p:cNvSpPr>
          <p:nvPr>
            <p:ph type="subTitle" idx="7"/>
          </p:nvPr>
        </p:nvSpPr>
        <p:spPr>
          <a:xfrm>
            <a:off x="5326948" y="1760150"/>
            <a:ext cx="19782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272" name="Google Shape;272;p30"/>
          <p:cNvSpPr txBox="1">
            <a:spLocks noGrp="1"/>
          </p:cNvSpPr>
          <p:nvPr>
            <p:ph type="subTitle" idx="8"/>
          </p:nvPr>
        </p:nvSpPr>
        <p:spPr>
          <a:xfrm>
            <a:off x="5326948" y="3383725"/>
            <a:ext cx="19782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273" name="Google Shape;273;p30"/>
          <p:cNvGrpSpPr/>
          <p:nvPr/>
        </p:nvGrpSpPr>
        <p:grpSpPr>
          <a:xfrm>
            <a:off x="181125" y="4560350"/>
            <a:ext cx="1734684" cy="459650"/>
            <a:chOff x="181125" y="4560350"/>
            <a:chExt cx="1734684" cy="459650"/>
          </a:xfrm>
        </p:grpSpPr>
        <p:pic>
          <p:nvPicPr>
            <p:cNvPr id="274" name="Google Shape;274;p30"/>
            <p:cNvPicPr preferRelativeResize="0"/>
            <p:nvPr/>
          </p:nvPicPr>
          <p:blipFill rotWithShape="1">
            <a:blip r:embed="rId2">
              <a:alphaModFix/>
            </a:blip>
            <a:srcRect l="12380"/>
            <a:stretch/>
          </p:blipFill>
          <p:spPr>
            <a:xfrm>
              <a:off x="181125" y="4560350"/>
              <a:ext cx="1734684" cy="459650"/>
            </a:xfrm>
            <a:prstGeom prst="rect">
              <a:avLst/>
            </a:prstGeom>
            <a:noFill/>
            <a:ln>
              <a:noFill/>
            </a:ln>
          </p:spPr>
        </p:pic>
        <p:pic>
          <p:nvPicPr>
            <p:cNvPr id="275" name="Google Shape;275;p30"/>
            <p:cNvPicPr preferRelativeResize="0"/>
            <p:nvPr/>
          </p:nvPicPr>
          <p:blipFill>
            <a:blip r:embed="rId3">
              <a:alphaModFix/>
            </a:blip>
            <a:stretch>
              <a:fillRect/>
            </a:stretch>
          </p:blipFill>
          <p:spPr>
            <a:xfrm rot="10800000">
              <a:off x="820024" y="4668699"/>
              <a:ext cx="456876" cy="242950"/>
            </a:xfrm>
            <a:prstGeom prst="rect">
              <a:avLst/>
            </a:prstGeom>
            <a:noFill/>
            <a:ln>
              <a:noFill/>
            </a:ln>
          </p:spPr>
        </p:pic>
      </p:grpSp>
      <p:grpSp>
        <p:nvGrpSpPr>
          <p:cNvPr id="276" name="Google Shape;276;p30"/>
          <p:cNvGrpSpPr/>
          <p:nvPr/>
        </p:nvGrpSpPr>
        <p:grpSpPr>
          <a:xfrm>
            <a:off x="7422124" y="2694275"/>
            <a:ext cx="1502801" cy="3032450"/>
            <a:chOff x="7364974" y="2694275"/>
            <a:chExt cx="1502801" cy="3032450"/>
          </a:xfrm>
        </p:grpSpPr>
        <p:pic>
          <p:nvPicPr>
            <p:cNvPr id="277" name="Google Shape;277;p30"/>
            <p:cNvPicPr preferRelativeResize="0"/>
            <p:nvPr/>
          </p:nvPicPr>
          <p:blipFill rotWithShape="1">
            <a:blip r:embed="rId4">
              <a:alphaModFix amt="39000"/>
            </a:blip>
            <a:srcRect b="78197"/>
            <a:stretch/>
          </p:blipFill>
          <p:spPr>
            <a:xfrm rot="5400000">
              <a:off x="6281062" y="3997262"/>
              <a:ext cx="2813374" cy="645550"/>
            </a:xfrm>
            <a:prstGeom prst="rect">
              <a:avLst/>
            </a:prstGeom>
            <a:noFill/>
            <a:ln>
              <a:noFill/>
            </a:ln>
          </p:spPr>
        </p:pic>
        <p:pic>
          <p:nvPicPr>
            <p:cNvPr id="278" name="Google Shape;278;p30"/>
            <p:cNvPicPr preferRelativeResize="0"/>
            <p:nvPr/>
          </p:nvPicPr>
          <p:blipFill rotWithShape="1">
            <a:blip r:embed="rId4">
              <a:alphaModFix/>
            </a:blip>
            <a:srcRect l="2040" t="55998" r="-2039" b="7400"/>
            <a:stretch/>
          </p:blipFill>
          <p:spPr>
            <a:xfrm rot="5400000">
              <a:off x="6919238" y="3559112"/>
              <a:ext cx="2813374" cy="1083700"/>
            </a:xfrm>
            <a:prstGeom prst="rect">
              <a:avLst/>
            </a:prstGeom>
            <a:noFill/>
            <a:ln>
              <a:noFill/>
            </a:ln>
          </p:spPr>
        </p:pic>
      </p:grpSp>
      <p:grpSp>
        <p:nvGrpSpPr>
          <p:cNvPr id="279" name="Google Shape;279;p30"/>
          <p:cNvGrpSpPr/>
          <p:nvPr/>
        </p:nvGrpSpPr>
        <p:grpSpPr>
          <a:xfrm>
            <a:off x="3408501" y="149950"/>
            <a:ext cx="4900549" cy="508917"/>
            <a:chOff x="3408501" y="149950"/>
            <a:chExt cx="4900549" cy="508917"/>
          </a:xfrm>
        </p:grpSpPr>
        <p:pic>
          <p:nvPicPr>
            <p:cNvPr id="280" name="Google Shape;280;p30"/>
            <p:cNvPicPr preferRelativeResize="0"/>
            <p:nvPr/>
          </p:nvPicPr>
          <p:blipFill rotWithShape="1">
            <a:blip r:embed="rId5">
              <a:alphaModFix amt="85000"/>
            </a:blip>
            <a:srcRect b="25816"/>
            <a:stretch/>
          </p:blipFill>
          <p:spPr>
            <a:xfrm rot="10800000">
              <a:off x="4323049" y="149950"/>
              <a:ext cx="3986000" cy="459650"/>
            </a:xfrm>
            <a:prstGeom prst="rect">
              <a:avLst/>
            </a:prstGeom>
            <a:noFill/>
            <a:ln>
              <a:noFill/>
            </a:ln>
          </p:spPr>
        </p:pic>
        <p:pic>
          <p:nvPicPr>
            <p:cNvPr id="281" name="Google Shape;281;p30"/>
            <p:cNvPicPr preferRelativeResize="0"/>
            <p:nvPr/>
          </p:nvPicPr>
          <p:blipFill>
            <a:blip r:embed="rId6">
              <a:alphaModFix/>
            </a:blip>
            <a:stretch>
              <a:fillRect/>
            </a:stretch>
          </p:blipFill>
          <p:spPr>
            <a:xfrm rot="10800000">
              <a:off x="3408501" y="195934"/>
              <a:ext cx="2467774" cy="462933"/>
            </a:xfrm>
            <a:prstGeom prst="rect">
              <a:avLst/>
            </a:prstGeom>
            <a:noFill/>
            <a:ln>
              <a:noFill/>
            </a:ln>
          </p:spPr>
        </p:pic>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bg>
      <p:bgPr>
        <a:solidFill>
          <a:schemeClr val="lt1"/>
        </a:solidFill>
        <a:effectLst/>
      </p:bgPr>
    </p:bg>
    <p:spTree>
      <p:nvGrpSpPr>
        <p:cNvPr id="1" name="Shape 350"/>
        <p:cNvGrpSpPr/>
        <p:nvPr/>
      </p:nvGrpSpPr>
      <p:grpSpPr>
        <a:xfrm>
          <a:off x="0" y="0"/>
          <a:ext cx="0" cy="0"/>
          <a:chOff x="0" y="0"/>
          <a:chExt cx="0" cy="0"/>
        </a:xfrm>
      </p:grpSpPr>
      <p:sp>
        <p:nvSpPr>
          <p:cNvPr id="351" name="Google Shape;351;p35"/>
          <p:cNvSpPr/>
          <p:nvPr/>
        </p:nvSpPr>
        <p:spPr>
          <a:xfrm>
            <a:off x="182700" y="151650"/>
            <a:ext cx="8778600" cy="4840200"/>
          </a:xfrm>
          <a:prstGeom prst="snip1Rect">
            <a:avLst>
              <a:gd name="adj" fmla="val 448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nvGrpSpPr>
          <p:cNvPr id="352" name="Google Shape;352;p35"/>
          <p:cNvGrpSpPr/>
          <p:nvPr/>
        </p:nvGrpSpPr>
        <p:grpSpPr>
          <a:xfrm>
            <a:off x="-113450" y="-1649725"/>
            <a:ext cx="9394610" cy="8421100"/>
            <a:chOff x="-113450" y="-1649725"/>
            <a:chExt cx="9394610" cy="8421100"/>
          </a:xfrm>
        </p:grpSpPr>
        <p:grpSp>
          <p:nvGrpSpPr>
            <p:cNvPr id="353" name="Google Shape;353;p35"/>
            <p:cNvGrpSpPr/>
            <p:nvPr/>
          </p:nvGrpSpPr>
          <p:grpSpPr>
            <a:xfrm>
              <a:off x="-113450" y="-1649725"/>
              <a:ext cx="8689100" cy="5214600"/>
              <a:chOff x="-113450" y="-1649725"/>
              <a:chExt cx="8689100" cy="5214600"/>
            </a:xfrm>
          </p:grpSpPr>
          <p:sp>
            <p:nvSpPr>
              <p:cNvPr id="354" name="Google Shape;354;p35"/>
              <p:cNvSpPr/>
              <p:nvPr/>
            </p:nvSpPr>
            <p:spPr>
              <a:xfrm>
                <a:off x="-113450" y="0"/>
                <a:ext cx="363625" cy="3564875"/>
              </a:xfrm>
              <a:custGeom>
                <a:avLst/>
                <a:gdLst/>
                <a:ahLst/>
                <a:cxnLst/>
                <a:rect l="l" t="t" r="r" b="b"/>
                <a:pathLst>
                  <a:path w="14545" h="142595" extrusionOk="0">
                    <a:moveTo>
                      <a:pt x="8343" y="-1516"/>
                    </a:moveTo>
                    <a:lnTo>
                      <a:pt x="11756" y="13274"/>
                    </a:lnTo>
                    <a:lnTo>
                      <a:pt x="18393" y="13274"/>
                    </a:lnTo>
                    <a:lnTo>
                      <a:pt x="18393" y="73384"/>
                    </a:lnTo>
                    <a:lnTo>
                      <a:pt x="22888" y="81170"/>
                    </a:lnTo>
                    <a:lnTo>
                      <a:pt x="22888" y="141079"/>
                    </a:lnTo>
                  </a:path>
                </a:pathLst>
              </a:custGeom>
              <a:noFill/>
              <a:ln w="9525" cap="flat" cmpd="sng">
                <a:solidFill>
                  <a:schemeClr val="accent1"/>
                </a:solidFill>
                <a:prstDash val="solid"/>
                <a:round/>
                <a:headEnd type="none" w="med" len="med"/>
                <a:tailEnd type="oval" w="med" len="med"/>
              </a:ln>
            </p:spPr>
          </p:sp>
          <p:sp>
            <p:nvSpPr>
              <p:cNvPr id="355" name="Google Shape;355;p35"/>
              <p:cNvSpPr/>
              <p:nvPr/>
            </p:nvSpPr>
            <p:spPr>
              <a:xfrm>
                <a:off x="221725" y="-1649725"/>
                <a:ext cx="203525" cy="3086100"/>
              </a:xfrm>
              <a:custGeom>
                <a:avLst/>
                <a:gdLst/>
                <a:ahLst/>
                <a:cxnLst/>
                <a:rect l="l" t="t" r="r" b="b"/>
                <a:pathLst>
                  <a:path w="8141" h="123444" extrusionOk="0">
                    <a:moveTo>
                      <a:pt x="3010" y="0"/>
                    </a:moveTo>
                    <a:lnTo>
                      <a:pt x="3010" y="58214"/>
                    </a:lnTo>
                    <a:lnTo>
                      <a:pt x="0" y="63428"/>
                    </a:lnTo>
                    <a:lnTo>
                      <a:pt x="0" y="74522"/>
                    </a:lnTo>
                    <a:lnTo>
                      <a:pt x="8141" y="82664"/>
                    </a:lnTo>
                    <a:lnTo>
                      <a:pt x="8141" y="123444"/>
                    </a:lnTo>
                  </a:path>
                </a:pathLst>
              </a:custGeom>
              <a:noFill/>
              <a:ln w="9525" cap="flat" cmpd="sng">
                <a:solidFill>
                  <a:schemeClr val="dk1"/>
                </a:solidFill>
                <a:prstDash val="solid"/>
                <a:round/>
                <a:headEnd type="none" w="med" len="med"/>
                <a:tailEnd type="oval" w="med" len="med"/>
              </a:ln>
            </p:spPr>
          </p:sp>
          <p:sp>
            <p:nvSpPr>
              <p:cNvPr id="356" name="Google Shape;356;p35"/>
              <p:cNvSpPr/>
              <p:nvPr/>
            </p:nvSpPr>
            <p:spPr>
              <a:xfrm>
                <a:off x="0" y="237025"/>
                <a:ext cx="8575650" cy="164450"/>
              </a:xfrm>
              <a:custGeom>
                <a:avLst/>
                <a:gdLst/>
                <a:ahLst/>
                <a:cxnLst/>
                <a:rect l="l" t="t" r="r" b="b"/>
                <a:pathLst>
                  <a:path w="343026" h="6578" extrusionOk="0">
                    <a:moveTo>
                      <a:pt x="0" y="0"/>
                    </a:moveTo>
                    <a:lnTo>
                      <a:pt x="59730" y="0"/>
                    </a:lnTo>
                    <a:lnTo>
                      <a:pt x="62166" y="4219"/>
                    </a:lnTo>
                    <a:lnTo>
                      <a:pt x="149801" y="4219"/>
                    </a:lnTo>
                    <a:lnTo>
                      <a:pt x="152197" y="70"/>
                    </a:lnTo>
                    <a:lnTo>
                      <a:pt x="161558" y="70"/>
                    </a:lnTo>
                    <a:lnTo>
                      <a:pt x="165315" y="6578"/>
                    </a:lnTo>
                    <a:lnTo>
                      <a:pt x="320651" y="6578"/>
                    </a:lnTo>
                    <a:lnTo>
                      <a:pt x="329039" y="1735"/>
                    </a:lnTo>
                    <a:lnTo>
                      <a:pt x="343026" y="1735"/>
                    </a:lnTo>
                  </a:path>
                </a:pathLst>
              </a:custGeom>
              <a:noFill/>
              <a:ln w="9525" cap="flat" cmpd="sng">
                <a:solidFill>
                  <a:schemeClr val="lt2"/>
                </a:solidFill>
                <a:prstDash val="solid"/>
                <a:round/>
                <a:headEnd type="none" w="med" len="med"/>
                <a:tailEnd type="oval" w="med" len="med"/>
              </a:ln>
            </p:spPr>
          </p:sp>
        </p:grpSp>
        <p:grpSp>
          <p:nvGrpSpPr>
            <p:cNvPr id="357" name="Google Shape;357;p35"/>
            <p:cNvGrpSpPr/>
            <p:nvPr/>
          </p:nvGrpSpPr>
          <p:grpSpPr>
            <a:xfrm rot="10800000">
              <a:off x="553960" y="1556775"/>
              <a:ext cx="8727200" cy="5214600"/>
              <a:chOff x="-113450" y="-1649725"/>
              <a:chExt cx="8727200" cy="5214600"/>
            </a:xfrm>
          </p:grpSpPr>
          <p:sp>
            <p:nvSpPr>
              <p:cNvPr id="358" name="Google Shape;358;p35"/>
              <p:cNvSpPr/>
              <p:nvPr/>
            </p:nvSpPr>
            <p:spPr>
              <a:xfrm>
                <a:off x="-113450" y="0"/>
                <a:ext cx="363625" cy="3564875"/>
              </a:xfrm>
              <a:custGeom>
                <a:avLst/>
                <a:gdLst/>
                <a:ahLst/>
                <a:cxnLst/>
                <a:rect l="l" t="t" r="r" b="b"/>
                <a:pathLst>
                  <a:path w="14545" h="142595" extrusionOk="0">
                    <a:moveTo>
                      <a:pt x="8343" y="-1516"/>
                    </a:moveTo>
                    <a:lnTo>
                      <a:pt x="11756" y="13274"/>
                    </a:lnTo>
                    <a:lnTo>
                      <a:pt x="18393" y="13274"/>
                    </a:lnTo>
                    <a:lnTo>
                      <a:pt x="18393" y="73384"/>
                    </a:lnTo>
                    <a:lnTo>
                      <a:pt x="22888" y="81170"/>
                    </a:lnTo>
                    <a:lnTo>
                      <a:pt x="22888" y="141079"/>
                    </a:lnTo>
                  </a:path>
                </a:pathLst>
              </a:custGeom>
              <a:noFill/>
              <a:ln w="9525" cap="flat" cmpd="sng">
                <a:solidFill>
                  <a:schemeClr val="accent1"/>
                </a:solidFill>
                <a:prstDash val="solid"/>
                <a:round/>
                <a:headEnd type="none" w="med" len="med"/>
                <a:tailEnd type="oval" w="med" len="med"/>
              </a:ln>
            </p:spPr>
          </p:sp>
          <p:sp>
            <p:nvSpPr>
              <p:cNvPr id="359" name="Google Shape;359;p35"/>
              <p:cNvSpPr/>
              <p:nvPr/>
            </p:nvSpPr>
            <p:spPr>
              <a:xfrm>
                <a:off x="221725" y="-1649725"/>
                <a:ext cx="203525" cy="3086100"/>
              </a:xfrm>
              <a:custGeom>
                <a:avLst/>
                <a:gdLst/>
                <a:ahLst/>
                <a:cxnLst/>
                <a:rect l="l" t="t" r="r" b="b"/>
                <a:pathLst>
                  <a:path w="8141" h="123444" extrusionOk="0">
                    <a:moveTo>
                      <a:pt x="3010" y="0"/>
                    </a:moveTo>
                    <a:lnTo>
                      <a:pt x="3010" y="58214"/>
                    </a:lnTo>
                    <a:lnTo>
                      <a:pt x="0" y="63428"/>
                    </a:lnTo>
                    <a:lnTo>
                      <a:pt x="0" y="74522"/>
                    </a:lnTo>
                    <a:lnTo>
                      <a:pt x="8141" y="82664"/>
                    </a:lnTo>
                    <a:lnTo>
                      <a:pt x="8141" y="123444"/>
                    </a:lnTo>
                  </a:path>
                </a:pathLst>
              </a:custGeom>
              <a:noFill/>
              <a:ln w="9525" cap="flat" cmpd="sng">
                <a:solidFill>
                  <a:schemeClr val="dk1"/>
                </a:solidFill>
                <a:prstDash val="solid"/>
                <a:round/>
                <a:headEnd type="none" w="med" len="med"/>
                <a:tailEnd type="oval" w="med" len="med"/>
              </a:ln>
            </p:spPr>
          </p:sp>
          <p:sp>
            <p:nvSpPr>
              <p:cNvPr id="360" name="Google Shape;360;p35"/>
              <p:cNvSpPr/>
              <p:nvPr/>
            </p:nvSpPr>
            <p:spPr>
              <a:xfrm>
                <a:off x="38100" y="237025"/>
                <a:ext cx="8575650" cy="164450"/>
              </a:xfrm>
              <a:custGeom>
                <a:avLst/>
                <a:gdLst/>
                <a:ahLst/>
                <a:cxnLst/>
                <a:rect l="l" t="t" r="r" b="b"/>
                <a:pathLst>
                  <a:path w="343026" h="6578" extrusionOk="0">
                    <a:moveTo>
                      <a:pt x="0" y="0"/>
                    </a:moveTo>
                    <a:lnTo>
                      <a:pt x="59730" y="0"/>
                    </a:lnTo>
                    <a:lnTo>
                      <a:pt x="62166" y="4219"/>
                    </a:lnTo>
                    <a:lnTo>
                      <a:pt x="149801" y="4219"/>
                    </a:lnTo>
                    <a:lnTo>
                      <a:pt x="152197" y="70"/>
                    </a:lnTo>
                    <a:lnTo>
                      <a:pt x="161558" y="70"/>
                    </a:lnTo>
                    <a:lnTo>
                      <a:pt x="165315" y="6578"/>
                    </a:lnTo>
                    <a:lnTo>
                      <a:pt x="320651" y="6578"/>
                    </a:lnTo>
                    <a:lnTo>
                      <a:pt x="329039" y="1735"/>
                    </a:lnTo>
                    <a:lnTo>
                      <a:pt x="343026" y="1735"/>
                    </a:lnTo>
                  </a:path>
                </a:pathLst>
              </a:custGeom>
              <a:noFill/>
              <a:ln w="9525" cap="flat" cmpd="sng">
                <a:solidFill>
                  <a:schemeClr val="lt2"/>
                </a:solidFill>
                <a:prstDash val="solid"/>
                <a:round/>
                <a:headEnd type="none" w="med" len="med"/>
                <a:tailEnd type="oval" w="med" len="med"/>
              </a:ln>
            </p:spPr>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61"/>
        <p:cNvGrpSpPr/>
        <p:nvPr/>
      </p:nvGrpSpPr>
      <p:grpSpPr>
        <a:xfrm>
          <a:off x="0" y="0"/>
          <a:ext cx="0" cy="0"/>
          <a:chOff x="0" y="0"/>
          <a:chExt cx="0" cy="0"/>
        </a:xfrm>
      </p:grpSpPr>
      <p:grpSp>
        <p:nvGrpSpPr>
          <p:cNvPr id="362" name="Google Shape;362;p36"/>
          <p:cNvGrpSpPr/>
          <p:nvPr/>
        </p:nvGrpSpPr>
        <p:grpSpPr>
          <a:xfrm>
            <a:off x="-93668" y="0"/>
            <a:ext cx="9329109" cy="5143497"/>
            <a:chOff x="-93668" y="0"/>
            <a:chExt cx="9329109" cy="5143497"/>
          </a:xfrm>
        </p:grpSpPr>
        <p:grpSp>
          <p:nvGrpSpPr>
            <p:cNvPr id="363" name="Google Shape;363;p36"/>
            <p:cNvGrpSpPr/>
            <p:nvPr/>
          </p:nvGrpSpPr>
          <p:grpSpPr>
            <a:xfrm rot="10800000">
              <a:off x="5592122" y="2697400"/>
              <a:ext cx="3643319" cy="2446097"/>
              <a:chOff x="-93668" y="0"/>
              <a:chExt cx="3643319" cy="2446097"/>
            </a:xfrm>
          </p:grpSpPr>
          <p:grpSp>
            <p:nvGrpSpPr>
              <p:cNvPr id="364" name="Google Shape;364;p36"/>
              <p:cNvGrpSpPr/>
              <p:nvPr/>
            </p:nvGrpSpPr>
            <p:grpSpPr>
              <a:xfrm rot="5400000">
                <a:off x="-1020033" y="926370"/>
                <a:ext cx="2446091" cy="593362"/>
                <a:chOff x="162825" y="4587541"/>
                <a:chExt cx="1763711" cy="427833"/>
              </a:xfrm>
            </p:grpSpPr>
            <p:pic>
              <p:nvPicPr>
                <p:cNvPr id="365" name="Google Shape;365;p36"/>
                <p:cNvPicPr preferRelativeResize="0"/>
                <p:nvPr/>
              </p:nvPicPr>
              <p:blipFill>
                <a:blip r:embed="rId2">
                  <a:alphaModFix amt="46000"/>
                </a:blip>
                <a:stretch>
                  <a:fillRect/>
                </a:stretch>
              </p:blipFill>
              <p:spPr>
                <a:xfrm>
                  <a:off x="162825" y="4648923"/>
                  <a:ext cx="1578400" cy="366450"/>
                </a:xfrm>
                <a:prstGeom prst="rect">
                  <a:avLst/>
                </a:prstGeom>
                <a:noFill/>
                <a:ln>
                  <a:noFill/>
                </a:ln>
              </p:spPr>
            </p:pic>
            <p:pic>
              <p:nvPicPr>
                <p:cNvPr id="366" name="Google Shape;366;p36"/>
                <p:cNvPicPr preferRelativeResize="0"/>
                <p:nvPr/>
              </p:nvPicPr>
              <p:blipFill>
                <a:blip r:embed="rId2">
                  <a:alphaModFix/>
                </a:blip>
                <a:stretch>
                  <a:fillRect/>
                </a:stretch>
              </p:blipFill>
              <p:spPr>
                <a:xfrm>
                  <a:off x="819963" y="4758475"/>
                  <a:ext cx="1106574" cy="256900"/>
                </a:xfrm>
                <a:prstGeom prst="rect">
                  <a:avLst/>
                </a:prstGeom>
                <a:noFill/>
                <a:ln>
                  <a:noFill/>
                </a:ln>
              </p:spPr>
            </p:pic>
            <p:pic>
              <p:nvPicPr>
                <p:cNvPr id="367" name="Google Shape;367;p36"/>
                <p:cNvPicPr preferRelativeResize="0"/>
                <p:nvPr/>
              </p:nvPicPr>
              <p:blipFill>
                <a:blip r:embed="rId2">
                  <a:alphaModFix amt="88000"/>
                </a:blip>
                <a:stretch>
                  <a:fillRect/>
                </a:stretch>
              </p:blipFill>
              <p:spPr>
                <a:xfrm>
                  <a:off x="440163" y="4587541"/>
                  <a:ext cx="1106574" cy="256900"/>
                </a:xfrm>
                <a:prstGeom prst="rect">
                  <a:avLst/>
                </a:prstGeom>
                <a:noFill/>
                <a:ln>
                  <a:noFill/>
                </a:ln>
              </p:spPr>
            </p:pic>
          </p:grpSp>
          <p:grpSp>
            <p:nvGrpSpPr>
              <p:cNvPr id="368" name="Google Shape;368;p36"/>
              <p:cNvGrpSpPr/>
              <p:nvPr/>
            </p:nvGrpSpPr>
            <p:grpSpPr>
              <a:xfrm rot="10800000">
                <a:off x="0" y="0"/>
                <a:ext cx="3549651" cy="387101"/>
                <a:chOff x="3124200" y="4610350"/>
                <a:chExt cx="3549651" cy="387101"/>
              </a:xfrm>
            </p:grpSpPr>
            <p:pic>
              <p:nvPicPr>
                <p:cNvPr id="369" name="Google Shape;369;p36"/>
                <p:cNvPicPr preferRelativeResize="0"/>
                <p:nvPr/>
              </p:nvPicPr>
              <p:blipFill rotWithShape="1">
                <a:blip r:embed="rId3">
                  <a:alphaModFix/>
                </a:blip>
                <a:srcRect t="58031" b="6290"/>
                <a:stretch/>
              </p:blipFill>
              <p:spPr>
                <a:xfrm>
                  <a:off x="4245892" y="4610350"/>
                  <a:ext cx="2427959" cy="387101"/>
                </a:xfrm>
                <a:prstGeom prst="rect">
                  <a:avLst/>
                </a:prstGeom>
                <a:noFill/>
                <a:ln>
                  <a:noFill/>
                </a:ln>
              </p:spPr>
            </p:pic>
            <p:pic>
              <p:nvPicPr>
                <p:cNvPr id="370" name="Google Shape;370;p36"/>
                <p:cNvPicPr preferRelativeResize="0"/>
                <p:nvPr/>
              </p:nvPicPr>
              <p:blipFill rotWithShape="1">
                <a:blip r:embed="rId4">
                  <a:alphaModFix/>
                </a:blip>
                <a:srcRect l="23295" t="76293"/>
                <a:stretch/>
              </p:blipFill>
              <p:spPr>
                <a:xfrm rot="10800000">
                  <a:off x="3124200" y="4639375"/>
                  <a:ext cx="1505849" cy="329075"/>
                </a:xfrm>
                <a:prstGeom prst="rect">
                  <a:avLst/>
                </a:prstGeom>
                <a:noFill/>
                <a:ln>
                  <a:noFill/>
                </a:ln>
              </p:spPr>
            </p:pic>
          </p:grpSp>
        </p:grpSp>
        <p:grpSp>
          <p:nvGrpSpPr>
            <p:cNvPr id="371" name="Google Shape;371;p36"/>
            <p:cNvGrpSpPr/>
            <p:nvPr/>
          </p:nvGrpSpPr>
          <p:grpSpPr>
            <a:xfrm>
              <a:off x="-93668" y="0"/>
              <a:ext cx="3643319" cy="2446097"/>
              <a:chOff x="-93668" y="0"/>
              <a:chExt cx="3643319" cy="2446097"/>
            </a:xfrm>
          </p:grpSpPr>
          <p:grpSp>
            <p:nvGrpSpPr>
              <p:cNvPr id="372" name="Google Shape;372;p36"/>
              <p:cNvGrpSpPr/>
              <p:nvPr/>
            </p:nvGrpSpPr>
            <p:grpSpPr>
              <a:xfrm rot="5400000">
                <a:off x="-1020033" y="926370"/>
                <a:ext cx="2446091" cy="593362"/>
                <a:chOff x="162825" y="4587541"/>
                <a:chExt cx="1763711" cy="427833"/>
              </a:xfrm>
            </p:grpSpPr>
            <p:pic>
              <p:nvPicPr>
                <p:cNvPr id="373" name="Google Shape;373;p36"/>
                <p:cNvPicPr preferRelativeResize="0"/>
                <p:nvPr/>
              </p:nvPicPr>
              <p:blipFill>
                <a:blip r:embed="rId2">
                  <a:alphaModFix amt="46000"/>
                </a:blip>
                <a:stretch>
                  <a:fillRect/>
                </a:stretch>
              </p:blipFill>
              <p:spPr>
                <a:xfrm>
                  <a:off x="162825" y="4648923"/>
                  <a:ext cx="1578400" cy="366450"/>
                </a:xfrm>
                <a:prstGeom prst="rect">
                  <a:avLst/>
                </a:prstGeom>
                <a:noFill/>
                <a:ln>
                  <a:noFill/>
                </a:ln>
              </p:spPr>
            </p:pic>
            <p:pic>
              <p:nvPicPr>
                <p:cNvPr id="374" name="Google Shape;374;p36"/>
                <p:cNvPicPr preferRelativeResize="0"/>
                <p:nvPr/>
              </p:nvPicPr>
              <p:blipFill>
                <a:blip r:embed="rId2">
                  <a:alphaModFix/>
                </a:blip>
                <a:stretch>
                  <a:fillRect/>
                </a:stretch>
              </p:blipFill>
              <p:spPr>
                <a:xfrm>
                  <a:off x="819963" y="4758475"/>
                  <a:ext cx="1106574" cy="256900"/>
                </a:xfrm>
                <a:prstGeom prst="rect">
                  <a:avLst/>
                </a:prstGeom>
                <a:noFill/>
                <a:ln>
                  <a:noFill/>
                </a:ln>
              </p:spPr>
            </p:pic>
            <p:pic>
              <p:nvPicPr>
                <p:cNvPr id="375" name="Google Shape;375;p36"/>
                <p:cNvPicPr preferRelativeResize="0"/>
                <p:nvPr/>
              </p:nvPicPr>
              <p:blipFill>
                <a:blip r:embed="rId2">
                  <a:alphaModFix amt="88000"/>
                </a:blip>
                <a:stretch>
                  <a:fillRect/>
                </a:stretch>
              </p:blipFill>
              <p:spPr>
                <a:xfrm>
                  <a:off x="440163" y="4587541"/>
                  <a:ext cx="1106574" cy="256900"/>
                </a:xfrm>
                <a:prstGeom prst="rect">
                  <a:avLst/>
                </a:prstGeom>
                <a:noFill/>
                <a:ln>
                  <a:noFill/>
                </a:ln>
              </p:spPr>
            </p:pic>
          </p:grpSp>
          <p:grpSp>
            <p:nvGrpSpPr>
              <p:cNvPr id="376" name="Google Shape;376;p36"/>
              <p:cNvGrpSpPr/>
              <p:nvPr/>
            </p:nvGrpSpPr>
            <p:grpSpPr>
              <a:xfrm rot="10800000">
                <a:off x="0" y="0"/>
                <a:ext cx="3549651" cy="387101"/>
                <a:chOff x="3124200" y="4610350"/>
                <a:chExt cx="3549651" cy="387101"/>
              </a:xfrm>
            </p:grpSpPr>
            <p:pic>
              <p:nvPicPr>
                <p:cNvPr id="377" name="Google Shape;377;p36"/>
                <p:cNvPicPr preferRelativeResize="0"/>
                <p:nvPr/>
              </p:nvPicPr>
              <p:blipFill rotWithShape="1">
                <a:blip r:embed="rId3">
                  <a:alphaModFix/>
                </a:blip>
                <a:srcRect t="58031" b="6290"/>
                <a:stretch/>
              </p:blipFill>
              <p:spPr>
                <a:xfrm>
                  <a:off x="4245892" y="4610350"/>
                  <a:ext cx="2427959" cy="387101"/>
                </a:xfrm>
                <a:prstGeom prst="rect">
                  <a:avLst/>
                </a:prstGeom>
                <a:noFill/>
                <a:ln>
                  <a:noFill/>
                </a:ln>
              </p:spPr>
            </p:pic>
            <p:pic>
              <p:nvPicPr>
                <p:cNvPr id="378" name="Google Shape;378;p36"/>
                <p:cNvPicPr preferRelativeResize="0"/>
                <p:nvPr/>
              </p:nvPicPr>
              <p:blipFill rotWithShape="1">
                <a:blip r:embed="rId4">
                  <a:alphaModFix/>
                </a:blip>
                <a:srcRect l="23295" t="76293"/>
                <a:stretch/>
              </p:blipFill>
              <p:spPr>
                <a:xfrm rot="10800000">
                  <a:off x="3124200" y="4639375"/>
                  <a:ext cx="1505849" cy="329075"/>
                </a:xfrm>
                <a:prstGeom prst="rect">
                  <a:avLst/>
                </a:prstGeom>
                <a:noFill/>
                <a:ln>
                  <a:noFill/>
                </a:ln>
              </p:spPr>
            </p:pic>
          </p:grpSp>
        </p:grpSp>
      </p:grpSp>
      <p:sp>
        <p:nvSpPr>
          <p:cNvPr id="379" name="Google Shape;379;p36"/>
          <p:cNvSpPr/>
          <p:nvPr/>
        </p:nvSpPr>
        <p:spPr>
          <a:xfrm>
            <a:off x="175255" y="182850"/>
            <a:ext cx="8793600" cy="4777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1" name="Google Shape;21;p3"/>
          <p:cNvSpPr txBox="1">
            <a:spLocks noGrp="1"/>
          </p:cNvSpPr>
          <p:nvPr>
            <p:ph type="title"/>
          </p:nvPr>
        </p:nvSpPr>
        <p:spPr>
          <a:xfrm>
            <a:off x="1902336" y="2352475"/>
            <a:ext cx="5067600" cy="1047000"/>
          </a:xfrm>
          <a:prstGeom prst="rect">
            <a:avLst/>
          </a:prstGeom>
          <a:solidFill>
            <a:schemeClr val="lt1"/>
          </a:solidFill>
        </p:spPr>
        <p:txBody>
          <a:bodyPr spcFirstLastPara="1" wrap="square" lIns="91425" tIns="91425" rIns="91425" bIns="91425" anchor="b" anchorCtr="0">
            <a:noAutofit/>
          </a:bodyPr>
          <a:lstStyle>
            <a:lvl1pPr lvl="0">
              <a:lnSpc>
                <a:spcPct val="115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2042402" y="1436575"/>
            <a:ext cx="1995000" cy="9159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Clr>
                <a:schemeClr val="lt1"/>
              </a:buClr>
              <a:buSzPts val="6000"/>
              <a:buNone/>
              <a:defRPr sz="6000">
                <a:solidFill>
                  <a:schemeClr val="accent3"/>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 name="Google Shape;23;p3"/>
          <p:cNvSpPr txBox="1">
            <a:spLocks noGrp="1"/>
          </p:cNvSpPr>
          <p:nvPr>
            <p:ph type="subTitle" idx="1"/>
          </p:nvPr>
        </p:nvSpPr>
        <p:spPr>
          <a:xfrm>
            <a:off x="1902324" y="3344388"/>
            <a:ext cx="5067600" cy="3750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5"/>
          <p:cNvSpPr txBox="1">
            <a:spLocks noGrp="1"/>
          </p:cNvSpPr>
          <p:nvPr>
            <p:ph type="subTitle" idx="1"/>
          </p:nvPr>
        </p:nvSpPr>
        <p:spPr>
          <a:xfrm>
            <a:off x="5083765" y="2582715"/>
            <a:ext cx="2613300" cy="1036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462395" y="2582715"/>
            <a:ext cx="2613300" cy="1036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5083759" y="2247315"/>
            <a:ext cx="26133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37" name="Google Shape;37;p5"/>
          <p:cNvSpPr txBox="1">
            <a:spLocks noGrp="1"/>
          </p:cNvSpPr>
          <p:nvPr>
            <p:ph type="subTitle" idx="4"/>
          </p:nvPr>
        </p:nvSpPr>
        <p:spPr>
          <a:xfrm>
            <a:off x="1462170" y="2247315"/>
            <a:ext cx="26133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38" name="Google Shape;38;p5"/>
          <p:cNvGrpSpPr/>
          <p:nvPr/>
        </p:nvGrpSpPr>
        <p:grpSpPr>
          <a:xfrm>
            <a:off x="203824" y="197287"/>
            <a:ext cx="8755913" cy="4831913"/>
            <a:chOff x="203824" y="197287"/>
            <a:chExt cx="8755913" cy="4831913"/>
          </a:xfrm>
        </p:grpSpPr>
        <p:pic>
          <p:nvPicPr>
            <p:cNvPr id="39" name="Google Shape;39;p5"/>
            <p:cNvPicPr preferRelativeResize="0"/>
            <p:nvPr/>
          </p:nvPicPr>
          <p:blipFill>
            <a:blip r:embed="rId2">
              <a:alphaModFix/>
            </a:blip>
            <a:stretch>
              <a:fillRect/>
            </a:stretch>
          </p:blipFill>
          <p:spPr>
            <a:xfrm rot="-5400000" flipH="1">
              <a:off x="7284074" y="484825"/>
              <a:ext cx="1963202" cy="1388124"/>
            </a:xfrm>
            <a:prstGeom prst="rect">
              <a:avLst/>
            </a:prstGeom>
            <a:noFill/>
            <a:ln>
              <a:noFill/>
            </a:ln>
          </p:spPr>
        </p:pic>
        <p:pic>
          <p:nvPicPr>
            <p:cNvPr id="40" name="Google Shape;40;p5"/>
            <p:cNvPicPr preferRelativeResize="0"/>
            <p:nvPr/>
          </p:nvPicPr>
          <p:blipFill>
            <a:blip r:embed="rId2">
              <a:alphaModFix/>
            </a:blip>
            <a:stretch>
              <a:fillRect/>
            </a:stretch>
          </p:blipFill>
          <p:spPr>
            <a:xfrm>
              <a:off x="203824" y="3641075"/>
              <a:ext cx="1963202" cy="1388124"/>
            </a:xfrm>
            <a:prstGeom prst="rect">
              <a:avLst/>
            </a:prstGeom>
            <a:noFill/>
            <a:ln>
              <a:noFill/>
            </a:ln>
          </p:spPr>
        </p:pic>
      </p:grpSp>
      <p:grpSp>
        <p:nvGrpSpPr>
          <p:cNvPr id="41" name="Google Shape;41;p5"/>
          <p:cNvGrpSpPr/>
          <p:nvPr/>
        </p:nvGrpSpPr>
        <p:grpSpPr>
          <a:xfrm>
            <a:off x="720000" y="146984"/>
            <a:ext cx="8023949" cy="4844116"/>
            <a:chOff x="720000" y="146984"/>
            <a:chExt cx="8023949" cy="4844116"/>
          </a:xfrm>
        </p:grpSpPr>
        <p:pic>
          <p:nvPicPr>
            <p:cNvPr id="42" name="Google Shape;42;p5"/>
            <p:cNvPicPr preferRelativeResize="0"/>
            <p:nvPr/>
          </p:nvPicPr>
          <p:blipFill rotWithShape="1">
            <a:blip r:embed="rId3">
              <a:alphaModFix/>
            </a:blip>
            <a:srcRect b="23436"/>
            <a:stretch/>
          </p:blipFill>
          <p:spPr>
            <a:xfrm>
              <a:off x="720000" y="4457700"/>
              <a:ext cx="3363601" cy="533400"/>
            </a:xfrm>
            <a:prstGeom prst="rect">
              <a:avLst/>
            </a:prstGeom>
            <a:noFill/>
            <a:ln>
              <a:noFill/>
            </a:ln>
          </p:spPr>
        </p:pic>
        <p:pic>
          <p:nvPicPr>
            <p:cNvPr id="43" name="Google Shape;43;p5"/>
            <p:cNvPicPr preferRelativeResize="0"/>
            <p:nvPr/>
          </p:nvPicPr>
          <p:blipFill rotWithShape="1">
            <a:blip r:embed="rId4">
              <a:alphaModFix/>
            </a:blip>
            <a:srcRect t="27541" r="2657"/>
            <a:stretch/>
          </p:blipFill>
          <p:spPr>
            <a:xfrm>
              <a:off x="5245100" y="146984"/>
              <a:ext cx="3498849" cy="533400"/>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5"/>
        <p:cNvGrpSpPr/>
        <p:nvPr/>
      </p:nvGrpSpPr>
      <p:grpSpPr>
        <a:xfrm>
          <a:off x="0" y="0"/>
          <a:ext cx="0" cy="0"/>
          <a:chOff x="0" y="0"/>
          <a:chExt cx="0" cy="0"/>
        </a:xfrm>
      </p:grpSpPr>
      <p:sp>
        <p:nvSpPr>
          <p:cNvPr id="56" name="Google Shape;56;p7"/>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57" name="Google Shape;57;p7"/>
          <p:cNvSpPr txBox="1">
            <a:spLocks noGrp="1"/>
          </p:cNvSpPr>
          <p:nvPr>
            <p:ph type="title"/>
          </p:nvPr>
        </p:nvSpPr>
        <p:spPr>
          <a:xfrm>
            <a:off x="720000" y="794275"/>
            <a:ext cx="4855200" cy="9774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8" name="Google Shape;58;p7"/>
          <p:cNvSpPr txBox="1">
            <a:spLocks noGrp="1"/>
          </p:cNvSpPr>
          <p:nvPr>
            <p:ph type="subTitle" idx="1"/>
          </p:nvPr>
        </p:nvSpPr>
        <p:spPr>
          <a:xfrm>
            <a:off x="720000" y="1986050"/>
            <a:ext cx="4855200" cy="20208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59" name="Google Shape;59;p7"/>
          <p:cNvGrpSpPr/>
          <p:nvPr/>
        </p:nvGrpSpPr>
        <p:grpSpPr>
          <a:xfrm>
            <a:off x="182702" y="-234952"/>
            <a:ext cx="9024798" cy="5339105"/>
            <a:chOff x="182702" y="-234952"/>
            <a:chExt cx="9024798" cy="5339105"/>
          </a:xfrm>
        </p:grpSpPr>
        <p:pic>
          <p:nvPicPr>
            <p:cNvPr id="60" name="Google Shape;60;p7"/>
            <p:cNvPicPr preferRelativeResize="0"/>
            <p:nvPr/>
          </p:nvPicPr>
          <p:blipFill>
            <a:blip r:embed="rId2">
              <a:alphaModFix/>
            </a:blip>
            <a:stretch>
              <a:fillRect/>
            </a:stretch>
          </p:blipFill>
          <p:spPr>
            <a:xfrm rot="-5400000">
              <a:off x="7298613" y="-283715"/>
              <a:ext cx="1860124" cy="1957650"/>
            </a:xfrm>
            <a:prstGeom prst="rect">
              <a:avLst/>
            </a:prstGeom>
            <a:noFill/>
            <a:ln>
              <a:noFill/>
            </a:ln>
          </p:spPr>
        </p:pic>
        <p:grpSp>
          <p:nvGrpSpPr>
            <p:cNvPr id="61" name="Google Shape;61;p7"/>
            <p:cNvGrpSpPr/>
            <p:nvPr/>
          </p:nvGrpSpPr>
          <p:grpSpPr>
            <a:xfrm>
              <a:off x="182702" y="4549372"/>
              <a:ext cx="1318665" cy="554781"/>
              <a:chOff x="184150" y="4403675"/>
              <a:chExt cx="1412300" cy="594175"/>
            </a:xfrm>
          </p:grpSpPr>
          <p:pic>
            <p:nvPicPr>
              <p:cNvPr id="62" name="Google Shape;62;p7"/>
              <p:cNvPicPr preferRelativeResize="0"/>
              <p:nvPr/>
            </p:nvPicPr>
            <p:blipFill rotWithShape="1">
              <a:blip r:embed="rId3">
                <a:alphaModFix/>
              </a:blip>
              <a:srcRect r="51777"/>
              <a:stretch/>
            </p:blipFill>
            <p:spPr>
              <a:xfrm rot="10800000">
                <a:off x="184150" y="4534925"/>
                <a:ext cx="1190051" cy="462925"/>
              </a:xfrm>
              <a:prstGeom prst="rect">
                <a:avLst/>
              </a:prstGeom>
              <a:noFill/>
              <a:ln>
                <a:noFill/>
              </a:ln>
            </p:spPr>
          </p:pic>
          <p:pic>
            <p:nvPicPr>
              <p:cNvPr id="63" name="Google Shape;63;p7"/>
              <p:cNvPicPr preferRelativeResize="0"/>
              <p:nvPr/>
            </p:nvPicPr>
            <p:blipFill rotWithShape="1">
              <a:blip r:embed="rId3">
                <a:alphaModFix/>
              </a:blip>
              <a:srcRect t="-2240" r="42772" b="2230"/>
              <a:stretch/>
            </p:blipFill>
            <p:spPr>
              <a:xfrm rot="10800000">
                <a:off x="184151" y="4403675"/>
                <a:ext cx="1412299" cy="462950"/>
              </a:xfrm>
              <a:prstGeom prst="rect">
                <a:avLst/>
              </a:prstGeom>
              <a:noFill/>
              <a:ln>
                <a:noFill/>
              </a:ln>
            </p:spPr>
          </p:pic>
        </p:grpSp>
      </p:grpSp>
      <p:pic>
        <p:nvPicPr>
          <p:cNvPr id="64" name="Google Shape;64;p7"/>
          <p:cNvPicPr preferRelativeResize="0"/>
          <p:nvPr/>
        </p:nvPicPr>
        <p:blipFill rotWithShape="1">
          <a:blip r:embed="rId4">
            <a:alphaModFix/>
          </a:blip>
          <a:srcRect l="1941" b="8692"/>
          <a:stretch/>
        </p:blipFill>
        <p:spPr>
          <a:xfrm flipH="1">
            <a:off x="5295899" y="3831200"/>
            <a:ext cx="3854451" cy="13123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5"/>
        <p:cNvGrpSpPr/>
        <p:nvPr/>
      </p:nvGrpSpPr>
      <p:grpSpPr>
        <a:xfrm>
          <a:off x="0" y="0"/>
          <a:ext cx="0" cy="0"/>
          <a:chOff x="0" y="0"/>
          <a:chExt cx="0" cy="0"/>
        </a:xfrm>
      </p:grpSpPr>
      <p:sp>
        <p:nvSpPr>
          <p:cNvPr id="66" name="Google Shape;66;p8"/>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nvGrpSpPr>
          <p:cNvPr id="67" name="Google Shape;67;p8"/>
          <p:cNvGrpSpPr/>
          <p:nvPr/>
        </p:nvGrpSpPr>
        <p:grpSpPr>
          <a:xfrm>
            <a:off x="182700" y="151649"/>
            <a:ext cx="8778600" cy="4853775"/>
            <a:chOff x="182700" y="151649"/>
            <a:chExt cx="8778600" cy="4853775"/>
          </a:xfrm>
        </p:grpSpPr>
        <p:pic>
          <p:nvPicPr>
            <p:cNvPr id="68" name="Google Shape;68;p8"/>
            <p:cNvPicPr preferRelativeResize="0"/>
            <p:nvPr/>
          </p:nvPicPr>
          <p:blipFill>
            <a:blip r:embed="rId2">
              <a:alphaModFix/>
            </a:blip>
            <a:stretch>
              <a:fillRect/>
            </a:stretch>
          </p:blipFill>
          <p:spPr>
            <a:xfrm>
              <a:off x="7232175" y="4603999"/>
              <a:ext cx="1729125" cy="401425"/>
            </a:xfrm>
            <a:prstGeom prst="rect">
              <a:avLst/>
            </a:prstGeom>
            <a:noFill/>
            <a:ln>
              <a:noFill/>
            </a:ln>
          </p:spPr>
        </p:pic>
        <p:pic>
          <p:nvPicPr>
            <p:cNvPr id="69" name="Google Shape;69;p8"/>
            <p:cNvPicPr preferRelativeResize="0"/>
            <p:nvPr/>
          </p:nvPicPr>
          <p:blipFill>
            <a:blip r:embed="rId2">
              <a:alphaModFix/>
            </a:blip>
            <a:stretch>
              <a:fillRect/>
            </a:stretch>
          </p:blipFill>
          <p:spPr>
            <a:xfrm>
              <a:off x="182700" y="151649"/>
              <a:ext cx="1729125" cy="401425"/>
            </a:xfrm>
            <a:prstGeom prst="rect">
              <a:avLst/>
            </a:prstGeom>
            <a:noFill/>
            <a:ln>
              <a:noFill/>
            </a:ln>
          </p:spPr>
        </p:pic>
      </p:grpSp>
      <p:sp>
        <p:nvSpPr>
          <p:cNvPr id="70" name="Google Shape;70;p8"/>
          <p:cNvSpPr txBox="1">
            <a:spLocks noGrp="1"/>
          </p:cNvSpPr>
          <p:nvPr>
            <p:ph type="title"/>
          </p:nvPr>
        </p:nvSpPr>
        <p:spPr>
          <a:xfrm>
            <a:off x="2298600" y="1619250"/>
            <a:ext cx="4546800" cy="1849500"/>
          </a:xfrm>
          <a:prstGeom prst="rect">
            <a:avLst/>
          </a:prstGeom>
          <a:solidFill>
            <a:schemeClr val="lt1"/>
          </a:solidFill>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5000">
                <a:solidFill>
                  <a:schemeClr val="accent2"/>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3"/>
        <p:cNvGrpSpPr/>
        <p:nvPr/>
      </p:nvGrpSpPr>
      <p:grpSpPr>
        <a:xfrm>
          <a:off x="0" y="0"/>
          <a:ext cx="0" cy="0"/>
          <a:chOff x="0" y="0"/>
          <a:chExt cx="0" cy="0"/>
        </a:xfrm>
      </p:grpSpPr>
      <p:sp>
        <p:nvSpPr>
          <p:cNvPr id="84" name="Google Shape;84;p13"/>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85" name="Google Shape;8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6" name="Google Shape;86;p13"/>
          <p:cNvSpPr txBox="1">
            <a:spLocks noGrp="1"/>
          </p:cNvSpPr>
          <p:nvPr>
            <p:ph type="subTitle" idx="1"/>
          </p:nvPr>
        </p:nvSpPr>
        <p:spPr>
          <a:xfrm>
            <a:off x="720000" y="2209200"/>
            <a:ext cx="2838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 name="Google Shape;87;p13"/>
          <p:cNvSpPr txBox="1">
            <a:spLocks noGrp="1"/>
          </p:cNvSpPr>
          <p:nvPr>
            <p:ph type="subTitle" idx="2"/>
          </p:nvPr>
        </p:nvSpPr>
        <p:spPr>
          <a:xfrm>
            <a:off x="4214900" y="2209200"/>
            <a:ext cx="2838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3"/>
          <p:cNvSpPr txBox="1">
            <a:spLocks noGrp="1"/>
          </p:cNvSpPr>
          <p:nvPr>
            <p:ph type="subTitle" idx="3"/>
          </p:nvPr>
        </p:nvSpPr>
        <p:spPr>
          <a:xfrm>
            <a:off x="720000" y="3942375"/>
            <a:ext cx="2838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3"/>
          <p:cNvSpPr txBox="1">
            <a:spLocks noGrp="1"/>
          </p:cNvSpPr>
          <p:nvPr>
            <p:ph type="subTitle" idx="4"/>
          </p:nvPr>
        </p:nvSpPr>
        <p:spPr>
          <a:xfrm>
            <a:off x="4214900" y="3942375"/>
            <a:ext cx="2838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3"/>
          <p:cNvSpPr txBox="1">
            <a:spLocks noGrp="1"/>
          </p:cNvSpPr>
          <p:nvPr>
            <p:ph type="title" idx="5" hasCustomPrompt="1"/>
          </p:nvPr>
        </p:nvSpPr>
        <p:spPr>
          <a:xfrm>
            <a:off x="821600" y="1332025"/>
            <a:ext cx="904800" cy="447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title" idx="6" hasCustomPrompt="1"/>
          </p:nvPr>
        </p:nvSpPr>
        <p:spPr>
          <a:xfrm>
            <a:off x="821600" y="3064618"/>
            <a:ext cx="904800" cy="447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title" idx="7" hasCustomPrompt="1"/>
          </p:nvPr>
        </p:nvSpPr>
        <p:spPr>
          <a:xfrm>
            <a:off x="4316491" y="1332025"/>
            <a:ext cx="904800" cy="447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8" hasCustomPrompt="1"/>
          </p:nvPr>
        </p:nvSpPr>
        <p:spPr>
          <a:xfrm>
            <a:off x="4316491" y="3064618"/>
            <a:ext cx="904800" cy="447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subTitle" idx="9"/>
          </p:nvPr>
        </p:nvSpPr>
        <p:spPr>
          <a:xfrm>
            <a:off x="720000" y="1801116"/>
            <a:ext cx="28383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95" name="Google Shape;95;p13"/>
          <p:cNvSpPr txBox="1">
            <a:spLocks noGrp="1"/>
          </p:cNvSpPr>
          <p:nvPr>
            <p:ph type="subTitle" idx="13"/>
          </p:nvPr>
        </p:nvSpPr>
        <p:spPr>
          <a:xfrm>
            <a:off x="4214891" y="1801116"/>
            <a:ext cx="28383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96" name="Google Shape;96;p13"/>
          <p:cNvSpPr txBox="1">
            <a:spLocks noGrp="1"/>
          </p:cNvSpPr>
          <p:nvPr>
            <p:ph type="subTitle" idx="14"/>
          </p:nvPr>
        </p:nvSpPr>
        <p:spPr>
          <a:xfrm>
            <a:off x="720000" y="3533776"/>
            <a:ext cx="28383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97" name="Google Shape;97;p13"/>
          <p:cNvSpPr txBox="1">
            <a:spLocks noGrp="1"/>
          </p:cNvSpPr>
          <p:nvPr>
            <p:ph type="subTitle" idx="15"/>
          </p:nvPr>
        </p:nvSpPr>
        <p:spPr>
          <a:xfrm>
            <a:off x="4214891" y="3533776"/>
            <a:ext cx="28383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98" name="Google Shape;98;p13"/>
          <p:cNvGrpSpPr/>
          <p:nvPr/>
        </p:nvGrpSpPr>
        <p:grpSpPr>
          <a:xfrm>
            <a:off x="875350" y="127038"/>
            <a:ext cx="8033701" cy="4846535"/>
            <a:chOff x="875350" y="127038"/>
            <a:chExt cx="8033701" cy="4846535"/>
          </a:xfrm>
        </p:grpSpPr>
        <p:pic>
          <p:nvPicPr>
            <p:cNvPr id="99" name="Google Shape;99;p13"/>
            <p:cNvPicPr preferRelativeResize="0"/>
            <p:nvPr/>
          </p:nvPicPr>
          <p:blipFill>
            <a:blip r:embed="rId2">
              <a:alphaModFix/>
            </a:blip>
            <a:stretch>
              <a:fillRect/>
            </a:stretch>
          </p:blipFill>
          <p:spPr>
            <a:xfrm>
              <a:off x="7262350" y="4591273"/>
              <a:ext cx="1646700" cy="382300"/>
            </a:xfrm>
            <a:prstGeom prst="rect">
              <a:avLst/>
            </a:prstGeom>
            <a:noFill/>
            <a:ln>
              <a:noFill/>
            </a:ln>
          </p:spPr>
        </p:pic>
        <p:pic>
          <p:nvPicPr>
            <p:cNvPr id="100" name="Google Shape;100;p13"/>
            <p:cNvPicPr preferRelativeResize="0"/>
            <p:nvPr/>
          </p:nvPicPr>
          <p:blipFill>
            <a:blip r:embed="rId2">
              <a:alphaModFix/>
            </a:blip>
            <a:stretch>
              <a:fillRect/>
            </a:stretch>
          </p:blipFill>
          <p:spPr>
            <a:xfrm rot="10800000">
              <a:off x="875350" y="127038"/>
              <a:ext cx="797312" cy="185100"/>
            </a:xfrm>
            <a:prstGeom prst="rect">
              <a:avLst/>
            </a:prstGeom>
            <a:noFill/>
            <a:ln>
              <a:noFill/>
            </a:ln>
          </p:spPr>
        </p:pic>
      </p:grpSp>
      <p:grpSp>
        <p:nvGrpSpPr>
          <p:cNvPr id="101" name="Google Shape;101;p13"/>
          <p:cNvGrpSpPr/>
          <p:nvPr/>
        </p:nvGrpSpPr>
        <p:grpSpPr>
          <a:xfrm>
            <a:off x="-989124" y="-114101"/>
            <a:ext cx="9926867" cy="5390476"/>
            <a:chOff x="-989124" y="-114101"/>
            <a:chExt cx="9926867" cy="5390476"/>
          </a:xfrm>
        </p:grpSpPr>
        <p:pic>
          <p:nvPicPr>
            <p:cNvPr id="102" name="Google Shape;102;p13"/>
            <p:cNvPicPr preferRelativeResize="0"/>
            <p:nvPr/>
          </p:nvPicPr>
          <p:blipFill>
            <a:blip r:embed="rId3">
              <a:alphaModFix/>
            </a:blip>
            <a:stretch>
              <a:fillRect/>
            </a:stretch>
          </p:blipFill>
          <p:spPr>
            <a:xfrm rot="-5400000" flipH="1">
              <a:off x="7472389" y="3811021"/>
              <a:ext cx="2467774" cy="462933"/>
            </a:xfrm>
            <a:prstGeom prst="rect">
              <a:avLst/>
            </a:prstGeom>
            <a:noFill/>
            <a:ln>
              <a:noFill/>
            </a:ln>
          </p:spPr>
        </p:pic>
        <p:pic>
          <p:nvPicPr>
            <p:cNvPr id="103" name="Google Shape;103;p13"/>
            <p:cNvPicPr preferRelativeResize="0"/>
            <p:nvPr/>
          </p:nvPicPr>
          <p:blipFill>
            <a:blip r:embed="rId4">
              <a:alphaModFix/>
            </a:blip>
            <a:stretch>
              <a:fillRect/>
            </a:stretch>
          </p:blipFill>
          <p:spPr>
            <a:xfrm flipH="1">
              <a:off x="-989124" y="-114101"/>
              <a:ext cx="2123360" cy="667375"/>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4">
  <p:cSld name="CUSTOM_4_1_1">
    <p:spTree>
      <p:nvGrpSpPr>
        <p:cNvPr id="1" name="Shape 216"/>
        <p:cNvGrpSpPr/>
        <p:nvPr/>
      </p:nvGrpSpPr>
      <p:grpSpPr>
        <a:xfrm>
          <a:off x="0" y="0"/>
          <a:ext cx="0" cy="0"/>
          <a:chOff x="0" y="0"/>
          <a:chExt cx="0" cy="0"/>
        </a:xfrm>
      </p:grpSpPr>
      <p:sp>
        <p:nvSpPr>
          <p:cNvPr id="217" name="Google Shape;217;p26"/>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18" name="Google Shape;218;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9" name="Google Shape;219;p26"/>
          <p:cNvSpPr txBox="1">
            <a:spLocks noGrp="1"/>
          </p:cNvSpPr>
          <p:nvPr>
            <p:ph type="body" idx="1"/>
          </p:nvPr>
        </p:nvSpPr>
        <p:spPr>
          <a:xfrm>
            <a:off x="720000" y="1063350"/>
            <a:ext cx="7704000" cy="3540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20" name="Google Shape;220;p26"/>
          <p:cNvGrpSpPr/>
          <p:nvPr/>
        </p:nvGrpSpPr>
        <p:grpSpPr>
          <a:xfrm>
            <a:off x="6225662" y="2144886"/>
            <a:ext cx="3876051" cy="3876075"/>
            <a:chOff x="6225662" y="2144886"/>
            <a:chExt cx="3876051" cy="3876075"/>
          </a:xfrm>
        </p:grpSpPr>
        <p:pic>
          <p:nvPicPr>
            <p:cNvPr id="221" name="Google Shape;221;p26"/>
            <p:cNvPicPr preferRelativeResize="0"/>
            <p:nvPr/>
          </p:nvPicPr>
          <p:blipFill>
            <a:blip r:embed="rId2">
              <a:alphaModFix/>
            </a:blip>
            <a:stretch>
              <a:fillRect/>
            </a:stretch>
          </p:blipFill>
          <p:spPr>
            <a:xfrm>
              <a:off x="6535626" y="4406681"/>
              <a:ext cx="2467773" cy="775639"/>
            </a:xfrm>
            <a:prstGeom prst="rect">
              <a:avLst/>
            </a:prstGeom>
            <a:noFill/>
            <a:ln>
              <a:noFill/>
            </a:ln>
          </p:spPr>
        </p:pic>
        <p:pic>
          <p:nvPicPr>
            <p:cNvPr id="222" name="Google Shape;222;p26"/>
            <p:cNvPicPr preferRelativeResize="0"/>
            <p:nvPr/>
          </p:nvPicPr>
          <p:blipFill>
            <a:blip r:embed="rId3">
              <a:alphaModFix/>
            </a:blip>
            <a:stretch>
              <a:fillRect/>
            </a:stretch>
          </p:blipFill>
          <p:spPr>
            <a:xfrm rot="2700011">
              <a:off x="6828302" y="2677518"/>
              <a:ext cx="2670770" cy="2810811"/>
            </a:xfrm>
            <a:prstGeom prst="rect">
              <a:avLst/>
            </a:prstGeom>
            <a:noFill/>
            <a:ln>
              <a:noFill/>
            </a:ln>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
    <p:spTree>
      <p:nvGrpSpPr>
        <p:cNvPr id="1" name="Shape 223"/>
        <p:cNvGrpSpPr/>
        <p:nvPr/>
      </p:nvGrpSpPr>
      <p:grpSpPr>
        <a:xfrm>
          <a:off x="0" y="0"/>
          <a:ext cx="0" cy="0"/>
          <a:chOff x="0" y="0"/>
          <a:chExt cx="0" cy="0"/>
        </a:xfrm>
      </p:grpSpPr>
      <p:sp>
        <p:nvSpPr>
          <p:cNvPr id="224" name="Google Shape;224;p27"/>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25" name="Google Shape;225;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6" name="Google Shape;226;p27"/>
          <p:cNvSpPr txBox="1">
            <a:spLocks noGrp="1"/>
          </p:cNvSpPr>
          <p:nvPr>
            <p:ph type="subTitle" idx="1"/>
          </p:nvPr>
        </p:nvSpPr>
        <p:spPr>
          <a:xfrm>
            <a:off x="4845613" y="1731125"/>
            <a:ext cx="3424200" cy="21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7" name="Google Shape;227;p27"/>
          <p:cNvSpPr txBox="1">
            <a:spLocks noGrp="1"/>
          </p:cNvSpPr>
          <p:nvPr>
            <p:ph type="subTitle" idx="2"/>
          </p:nvPr>
        </p:nvSpPr>
        <p:spPr>
          <a:xfrm>
            <a:off x="874188" y="1731125"/>
            <a:ext cx="3424200" cy="21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28" name="Google Shape;228;p27"/>
          <p:cNvGrpSpPr/>
          <p:nvPr/>
        </p:nvGrpSpPr>
        <p:grpSpPr>
          <a:xfrm>
            <a:off x="277425" y="4604002"/>
            <a:ext cx="3542749" cy="419800"/>
            <a:chOff x="277425" y="4604002"/>
            <a:chExt cx="3542749" cy="419800"/>
          </a:xfrm>
        </p:grpSpPr>
        <p:pic>
          <p:nvPicPr>
            <p:cNvPr id="229" name="Google Shape;229;p27"/>
            <p:cNvPicPr preferRelativeResize="0"/>
            <p:nvPr/>
          </p:nvPicPr>
          <p:blipFill rotWithShape="1">
            <a:blip r:embed="rId2">
              <a:alphaModFix/>
            </a:blip>
            <a:srcRect t="26723"/>
            <a:stretch/>
          </p:blipFill>
          <p:spPr>
            <a:xfrm>
              <a:off x="277425" y="4604002"/>
              <a:ext cx="2467749" cy="419800"/>
            </a:xfrm>
            <a:prstGeom prst="rect">
              <a:avLst/>
            </a:prstGeom>
            <a:noFill/>
            <a:ln>
              <a:noFill/>
            </a:ln>
          </p:spPr>
        </p:pic>
        <p:pic>
          <p:nvPicPr>
            <p:cNvPr id="230" name="Google Shape;230;p27"/>
            <p:cNvPicPr preferRelativeResize="0"/>
            <p:nvPr/>
          </p:nvPicPr>
          <p:blipFill rotWithShape="1">
            <a:blip r:embed="rId2">
              <a:alphaModFix/>
            </a:blip>
            <a:srcRect t="26723"/>
            <a:stretch/>
          </p:blipFill>
          <p:spPr>
            <a:xfrm>
              <a:off x="1352425" y="4604002"/>
              <a:ext cx="2467749" cy="419800"/>
            </a:xfrm>
            <a:prstGeom prst="rect">
              <a:avLst/>
            </a:prstGeom>
            <a:noFill/>
            <a:ln>
              <a:noFill/>
            </a:ln>
          </p:spPr>
        </p:pic>
      </p:grpSp>
      <p:grpSp>
        <p:nvGrpSpPr>
          <p:cNvPr id="231" name="Google Shape;231;p27"/>
          <p:cNvGrpSpPr/>
          <p:nvPr/>
        </p:nvGrpSpPr>
        <p:grpSpPr>
          <a:xfrm rot="10800000">
            <a:off x="568325" y="4633850"/>
            <a:ext cx="5797550" cy="230250"/>
            <a:chOff x="5873750" y="218475"/>
            <a:chExt cx="5797550" cy="230250"/>
          </a:xfrm>
        </p:grpSpPr>
        <p:cxnSp>
          <p:nvCxnSpPr>
            <p:cNvPr id="232" name="Google Shape;232;p27"/>
            <p:cNvCxnSpPr/>
            <p:nvPr/>
          </p:nvCxnSpPr>
          <p:spPr>
            <a:xfrm>
              <a:off x="5873750" y="290288"/>
              <a:ext cx="1981200" cy="0"/>
            </a:xfrm>
            <a:prstGeom prst="straightConnector1">
              <a:avLst/>
            </a:prstGeom>
            <a:noFill/>
            <a:ln w="9525" cap="flat" cmpd="sng">
              <a:solidFill>
                <a:schemeClr val="accent1"/>
              </a:solidFill>
              <a:prstDash val="solid"/>
              <a:round/>
              <a:headEnd type="oval" w="med" len="med"/>
              <a:tailEnd type="none" w="med" len="med"/>
            </a:ln>
          </p:spPr>
        </p:cxnSp>
        <p:sp>
          <p:nvSpPr>
            <p:cNvPr id="233" name="Google Shape;233;p27"/>
            <p:cNvSpPr/>
            <p:nvPr/>
          </p:nvSpPr>
          <p:spPr>
            <a:xfrm>
              <a:off x="6800850" y="218475"/>
              <a:ext cx="4870450" cy="230250"/>
            </a:xfrm>
            <a:custGeom>
              <a:avLst/>
              <a:gdLst/>
              <a:ahLst/>
              <a:cxnLst/>
              <a:rect l="l" t="t" r="r" b="b"/>
              <a:pathLst>
                <a:path w="194818" h="9210" extrusionOk="0">
                  <a:moveTo>
                    <a:pt x="194818" y="0"/>
                  </a:moveTo>
                  <a:lnTo>
                    <a:pt x="43688" y="233"/>
                  </a:lnTo>
                  <a:lnTo>
                    <a:pt x="38505" y="9210"/>
                  </a:lnTo>
                  <a:lnTo>
                    <a:pt x="10160" y="9210"/>
                  </a:lnTo>
                  <a:lnTo>
                    <a:pt x="0" y="9210"/>
                  </a:lnTo>
                </a:path>
              </a:pathLst>
            </a:custGeom>
            <a:noFill/>
            <a:ln w="9525" cap="flat" cmpd="sng">
              <a:solidFill>
                <a:schemeClr val="lt2"/>
              </a:solidFill>
              <a:prstDash val="solid"/>
              <a:round/>
              <a:headEnd type="none" w="med" len="med"/>
              <a:tailEnd type="oval" w="med" len="med"/>
            </a:ln>
          </p:spPr>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1pPr>
            <a:lvl2pPr lvl="1"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2pPr>
            <a:lvl3pPr lvl="2"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3pPr>
            <a:lvl4pPr lvl="3"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4pPr>
            <a:lvl5pPr lvl="4"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5pPr>
            <a:lvl6pPr lvl="5"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6pPr>
            <a:lvl7pPr lvl="6"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7pPr>
            <a:lvl8pPr lvl="7"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8pPr>
            <a:lvl9pPr lvl="8"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marL="914400" lvl="1"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8" r:id="rId6"/>
    <p:sldLayoutId id="2147483659" r:id="rId7"/>
    <p:sldLayoutId id="2147483672" r:id="rId8"/>
    <p:sldLayoutId id="2147483673" r:id="rId9"/>
    <p:sldLayoutId id="2147483674" r:id="rId10"/>
    <p:sldLayoutId id="2147483676" r:id="rId11"/>
    <p:sldLayoutId id="2147483681" r:id="rId12"/>
    <p:sldLayoutId id="2147483682"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pic>
        <p:nvPicPr>
          <p:cNvPr id="390" name="Google Shape;390;p40"/>
          <p:cNvPicPr preferRelativeResize="0"/>
          <p:nvPr/>
        </p:nvPicPr>
        <p:blipFill rotWithShape="1">
          <a:blip r:embed="rId3">
            <a:alphaModFix/>
          </a:blip>
          <a:srcRect l="2123" b="9502"/>
          <a:stretch/>
        </p:blipFill>
        <p:spPr>
          <a:xfrm>
            <a:off x="0" y="3692921"/>
            <a:ext cx="4304653" cy="1455275"/>
          </a:xfrm>
          <a:prstGeom prst="rect">
            <a:avLst/>
          </a:prstGeom>
          <a:noFill/>
          <a:ln>
            <a:noFill/>
          </a:ln>
        </p:spPr>
      </p:pic>
      <p:pic>
        <p:nvPicPr>
          <p:cNvPr id="391" name="Google Shape;391;p40"/>
          <p:cNvPicPr preferRelativeResize="0"/>
          <p:nvPr/>
        </p:nvPicPr>
        <p:blipFill rotWithShape="1">
          <a:blip r:embed="rId4">
            <a:alphaModFix/>
          </a:blip>
          <a:srcRect t="19097" r="5042" b="2954"/>
          <a:stretch/>
        </p:blipFill>
        <p:spPr>
          <a:xfrm>
            <a:off x="2778911" y="4184650"/>
            <a:ext cx="3716124" cy="958850"/>
          </a:xfrm>
          <a:prstGeom prst="rect">
            <a:avLst/>
          </a:prstGeom>
          <a:noFill/>
          <a:ln>
            <a:noFill/>
          </a:ln>
        </p:spPr>
      </p:pic>
      <p:pic>
        <p:nvPicPr>
          <p:cNvPr id="392" name="Google Shape;392;p40"/>
          <p:cNvPicPr preferRelativeResize="0"/>
          <p:nvPr/>
        </p:nvPicPr>
        <p:blipFill>
          <a:blip r:embed="rId5">
            <a:alphaModFix/>
          </a:blip>
          <a:stretch>
            <a:fillRect/>
          </a:stretch>
        </p:blipFill>
        <p:spPr>
          <a:xfrm rot="10800000">
            <a:off x="8284195" y="3692921"/>
            <a:ext cx="456876" cy="242950"/>
          </a:xfrm>
          <a:prstGeom prst="rect">
            <a:avLst/>
          </a:prstGeom>
          <a:noFill/>
          <a:ln>
            <a:noFill/>
          </a:ln>
        </p:spPr>
      </p:pic>
      <p:sp>
        <p:nvSpPr>
          <p:cNvPr id="393" name="Google Shape;393;p40"/>
          <p:cNvSpPr txBox="1">
            <a:spLocks noGrp="1"/>
          </p:cNvSpPr>
          <p:nvPr>
            <p:ph type="ctrTitle"/>
          </p:nvPr>
        </p:nvSpPr>
        <p:spPr>
          <a:xfrm>
            <a:off x="573577" y="565264"/>
            <a:ext cx="8055034" cy="2978035"/>
          </a:xfrm>
          <a:prstGeom prst="rect">
            <a:avLst/>
          </a:prstGeom>
        </p:spPr>
        <p:txBody>
          <a:bodyPr spcFirstLastPara="1" wrap="square" lIns="91425" tIns="91425" rIns="91425" bIns="91425" anchor="b" anchorCtr="0">
            <a:noAutofit/>
          </a:bodyPr>
          <a:lstStyle/>
          <a:p>
            <a:pPr lvl="0" algn="ctr"/>
            <a:r>
              <a:rPr lang="tr-TR" sz="2800" dirty="0"/>
              <a:t>Marmara Üniversitesi </a:t>
            </a:r>
            <a:br>
              <a:rPr lang="tr-TR" sz="2800" dirty="0"/>
            </a:br>
            <a:r>
              <a:rPr lang="tr-TR" sz="2800" dirty="0"/>
              <a:t>Teknoloji Fakültesi</a:t>
            </a:r>
            <a:br>
              <a:rPr lang="tr-TR" sz="2800" dirty="0"/>
            </a:br>
            <a:r>
              <a:rPr lang="tr-TR" sz="2800" dirty="0"/>
              <a:t>Bilgisayar Mühendisliği Bölümü</a:t>
            </a:r>
            <a:br>
              <a:rPr lang="tr-TR" sz="2800" dirty="0"/>
            </a:br>
            <a:r>
              <a:rPr lang="tr-TR" sz="2800" dirty="0"/>
              <a:t>Bitirme Projesi</a:t>
            </a:r>
            <a:br>
              <a:rPr lang="tr-TR" sz="2800" dirty="0"/>
            </a:br>
            <a:br>
              <a:rPr lang="tr-TR" sz="2800" dirty="0"/>
            </a:br>
            <a:r>
              <a:rPr lang="tr-TR" sz="2800" dirty="0">
                <a:solidFill>
                  <a:schemeClr val="accent2"/>
                </a:solidFill>
              </a:rPr>
              <a:t>Etkileşimli Farkındalık: </a:t>
            </a:r>
            <a:r>
              <a:rPr lang="tr-TR" sz="2800" dirty="0">
                <a:solidFill>
                  <a:schemeClr val="accent3">
                    <a:lumMod val="40000"/>
                    <a:lumOff val="60000"/>
                  </a:schemeClr>
                </a:solidFill>
              </a:rPr>
              <a:t>Gerçeklikte Bağımlılıkla Yüzleşme</a:t>
            </a:r>
          </a:p>
        </p:txBody>
      </p:sp>
      <p:sp>
        <p:nvSpPr>
          <p:cNvPr id="394" name="Google Shape;394;p40"/>
          <p:cNvSpPr txBox="1">
            <a:spLocks noGrp="1"/>
          </p:cNvSpPr>
          <p:nvPr>
            <p:ph type="subTitle" idx="1"/>
          </p:nvPr>
        </p:nvSpPr>
        <p:spPr>
          <a:xfrm>
            <a:off x="4763192" y="4258187"/>
            <a:ext cx="5710843" cy="390000"/>
          </a:xfrm>
          <a:prstGeom prst="rect">
            <a:avLst/>
          </a:prstGeom>
        </p:spPr>
        <p:txBody>
          <a:bodyPr spcFirstLastPara="1" wrap="square" lIns="91425" tIns="91425" rIns="91425" bIns="91425" anchor="t" anchorCtr="0">
            <a:noAutofit/>
          </a:bodyPr>
          <a:lstStyle/>
          <a:p>
            <a:pPr marL="0" lvl="0" indent="0" algn="just"/>
            <a:r>
              <a:rPr lang="tr-TR" sz="1100" b="1" dirty="0"/>
              <a:t>Hazırlayanlar:</a:t>
            </a:r>
            <a:r>
              <a:rPr lang="tr-TR" sz="1100" dirty="0"/>
              <a:t> Emre Okçelen, Mehmet Umut Koç, Hasan Can Bağ</a:t>
            </a:r>
          </a:p>
        </p:txBody>
      </p:sp>
      <p:sp>
        <p:nvSpPr>
          <p:cNvPr id="3" name="Google Shape;394;p40">
            <a:extLst>
              <a:ext uri="{FF2B5EF4-FFF2-40B4-BE49-F238E27FC236}">
                <a16:creationId xmlns:a16="http://schemas.microsoft.com/office/drawing/2014/main" id="{2BEC1C82-DA7C-7DBF-A9DD-CA3B8AF532C1}"/>
              </a:ext>
            </a:extLst>
          </p:cNvPr>
          <p:cNvSpPr txBox="1">
            <a:spLocks/>
          </p:cNvSpPr>
          <p:nvPr/>
        </p:nvSpPr>
        <p:spPr>
          <a:xfrm>
            <a:off x="4763191" y="4531575"/>
            <a:ext cx="5710843" cy="3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Archivo"/>
              <a:buNone/>
              <a:defRPr sz="1500" b="0" i="0" u="none" strike="noStrike" cap="none">
                <a:solidFill>
                  <a:schemeClr val="dk1"/>
                </a:solidFill>
                <a:latin typeface="Archivo"/>
                <a:ea typeface="Archivo"/>
                <a:cs typeface="Archivo"/>
                <a:sym typeface="Archivo"/>
              </a:defRPr>
            </a:lvl1pPr>
            <a:lvl2pPr marL="914400" marR="0" lvl="1"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2pPr>
            <a:lvl3pPr marL="1371600" marR="0" lvl="2"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3pPr>
            <a:lvl4pPr marL="1828800" marR="0" lvl="3"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4pPr>
            <a:lvl5pPr marL="2286000" marR="0" lvl="4"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5pPr>
            <a:lvl6pPr marL="2743200" marR="0" lvl="5"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6pPr>
            <a:lvl7pPr marL="3200400" marR="0" lvl="6"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7pPr>
            <a:lvl8pPr marL="3657600" marR="0" lvl="7"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8pPr>
            <a:lvl9pPr marL="4114800" marR="0" lvl="8"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9pPr>
          </a:lstStyle>
          <a:p>
            <a:pPr marL="0" indent="0" algn="just"/>
            <a:r>
              <a:rPr lang="tr-TR" sz="1100" b="1" dirty="0"/>
              <a:t>Danışmanlar: </a:t>
            </a:r>
            <a:r>
              <a:rPr lang="tr-TR" sz="1100" dirty="0"/>
              <a:t>Doç. Dr. Buket Doğan, Arş. Gör. Abdullah Bal</a:t>
            </a:r>
          </a:p>
          <a:p>
            <a:pPr marL="0" indent="0" algn="just"/>
            <a:endParaRPr lang="tr-TR" sz="1100" dirty="0"/>
          </a:p>
          <a:p>
            <a:pPr marL="0" indent="0" algn="just"/>
            <a:endParaRPr lang="tr-TR" sz="1100" dirty="0"/>
          </a:p>
        </p:txBody>
      </p:sp>
      <p:pic>
        <p:nvPicPr>
          <p:cNvPr id="6" name="Resim 5" descr="simge, sembol, yazı tipi, logo, grafik içeren bir resim&#10;&#10;Yapay zeka tarafından oluşturulmuş içerik yanlış olabilir.">
            <a:extLst>
              <a:ext uri="{FF2B5EF4-FFF2-40B4-BE49-F238E27FC236}">
                <a16:creationId xmlns:a16="http://schemas.microsoft.com/office/drawing/2014/main" id="{5DFB959D-A8BF-5EA5-6304-AEEE2CAFC895}"/>
              </a:ext>
            </a:extLst>
          </p:cNvPr>
          <p:cNvPicPr>
            <a:picLocks noChangeAspect="1"/>
          </p:cNvPicPr>
          <p:nvPr/>
        </p:nvPicPr>
        <p:blipFill>
          <a:blip r:embed="rId6"/>
          <a:stretch>
            <a:fillRect/>
          </a:stretch>
        </p:blipFill>
        <p:spPr>
          <a:xfrm>
            <a:off x="453439" y="470724"/>
            <a:ext cx="884717" cy="89533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8">
          <a:extLst>
            <a:ext uri="{FF2B5EF4-FFF2-40B4-BE49-F238E27FC236}">
              <a16:creationId xmlns:a16="http://schemas.microsoft.com/office/drawing/2014/main" id="{F6F4F207-72DA-358A-715C-1266CA0F2349}"/>
            </a:ext>
          </a:extLst>
        </p:cNvPr>
        <p:cNvGrpSpPr/>
        <p:nvPr/>
      </p:nvGrpSpPr>
      <p:grpSpPr>
        <a:xfrm>
          <a:off x="0" y="0"/>
          <a:ext cx="0" cy="0"/>
          <a:chOff x="0" y="0"/>
          <a:chExt cx="0" cy="0"/>
        </a:xfrm>
      </p:grpSpPr>
      <p:sp>
        <p:nvSpPr>
          <p:cNvPr id="439" name="Google Shape;439;p44">
            <a:extLst>
              <a:ext uri="{FF2B5EF4-FFF2-40B4-BE49-F238E27FC236}">
                <a16:creationId xmlns:a16="http://schemas.microsoft.com/office/drawing/2014/main" id="{F5E8064C-2629-3DD0-0B94-604375EC0AB2}"/>
              </a:ext>
            </a:extLst>
          </p:cNvPr>
          <p:cNvSpPr txBox="1">
            <a:spLocks noGrp="1"/>
          </p:cNvSpPr>
          <p:nvPr>
            <p:ph type="title"/>
          </p:nvPr>
        </p:nvSpPr>
        <p:spPr>
          <a:xfrm>
            <a:off x="1322081" y="2138997"/>
            <a:ext cx="6702557" cy="1648143"/>
          </a:xfrm>
          <a:prstGeom prst="rect">
            <a:avLst/>
          </a:prstGeom>
        </p:spPr>
        <p:txBody>
          <a:bodyPr spcFirstLastPara="1" wrap="square" lIns="91425" tIns="91425" rIns="91425" bIns="91425" anchor="b" anchorCtr="0">
            <a:noAutofit/>
          </a:bodyPr>
          <a:lstStyle/>
          <a:p>
            <a:pPr lvl="0" algn="ctr"/>
            <a:r>
              <a:rPr lang="tr-TR" sz="3600" dirty="0"/>
              <a:t>Teknoloji ve Yazılım Altyapısı</a:t>
            </a:r>
            <a:endParaRPr sz="3600" dirty="0"/>
          </a:p>
        </p:txBody>
      </p:sp>
      <p:sp>
        <p:nvSpPr>
          <p:cNvPr id="440" name="Google Shape;440;p44">
            <a:extLst>
              <a:ext uri="{FF2B5EF4-FFF2-40B4-BE49-F238E27FC236}">
                <a16:creationId xmlns:a16="http://schemas.microsoft.com/office/drawing/2014/main" id="{53201026-37C5-06F8-DEB0-DFBF25C63095}"/>
              </a:ext>
            </a:extLst>
          </p:cNvPr>
          <p:cNvSpPr txBox="1">
            <a:spLocks noGrp="1"/>
          </p:cNvSpPr>
          <p:nvPr>
            <p:ph type="title" idx="2"/>
          </p:nvPr>
        </p:nvSpPr>
        <p:spPr>
          <a:xfrm>
            <a:off x="2042402" y="1436575"/>
            <a:ext cx="1995000" cy="915900"/>
          </a:xfrm>
          <a:prstGeom prst="rect">
            <a:avLst/>
          </a:prstGeom>
        </p:spPr>
        <p:txBody>
          <a:bodyPr spcFirstLastPara="1" wrap="square" lIns="91425" tIns="91425" rIns="91425" bIns="0" anchor="ctr" anchorCtr="0">
            <a:noAutofit/>
          </a:bodyPr>
          <a:lstStyle/>
          <a:p>
            <a:pPr marL="0" lvl="0" indent="0" algn="ctr" rtl="0">
              <a:spcBef>
                <a:spcPts val="0"/>
              </a:spcBef>
              <a:spcAft>
                <a:spcPts val="0"/>
              </a:spcAft>
              <a:buNone/>
            </a:pPr>
            <a:r>
              <a:rPr lang="de" dirty="0"/>
              <a:t>0</a:t>
            </a:r>
            <a:r>
              <a:rPr lang="tr-TR" dirty="0"/>
              <a:t>3</a:t>
            </a:r>
            <a:endParaRPr dirty="0"/>
          </a:p>
        </p:txBody>
      </p:sp>
      <p:pic>
        <p:nvPicPr>
          <p:cNvPr id="442" name="Google Shape;442;p44">
            <a:extLst>
              <a:ext uri="{FF2B5EF4-FFF2-40B4-BE49-F238E27FC236}">
                <a16:creationId xmlns:a16="http://schemas.microsoft.com/office/drawing/2014/main" id="{1F34E93E-4BBA-7BB2-95F9-C964EEE7052E}"/>
              </a:ext>
            </a:extLst>
          </p:cNvPr>
          <p:cNvPicPr preferRelativeResize="0"/>
          <p:nvPr/>
        </p:nvPicPr>
        <p:blipFill rotWithShape="1">
          <a:blip r:embed="rId3">
            <a:alphaModFix/>
          </a:blip>
          <a:srcRect t="19097" r="5042" b="2954"/>
          <a:stretch/>
        </p:blipFill>
        <p:spPr>
          <a:xfrm flipH="1">
            <a:off x="4029618" y="1481775"/>
            <a:ext cx="3716124" cy="958849"/>
          </a:xfrm>
          <a:prstGeom prst="rect">
            <a:avLst/>
          </a:prstGeom>
          <a:noFill/>
          <a:ln>
            <a:noFill/>
          </a:ln>
        </p:spPr>
      </p:pic>
      <p:grpSp>
        <p:nvGrpSpPr>
          <p:cNvPr id="443" name="Google Shape;443;p44">
            <a:extLst>
              <a:ext uri="{FF2B5EF4-FFF2-40B4-BE49-F238E27FC236}">
                <a16:creationId xmlns:a16="http://schemas.microsoft.com/office/drawing/2014/main" id="{F18A771A-20CE-41EE-E886-CD8E0E8048B5}"/>
              </a:ext>
            </a:extLst>
          </p:cNvPr>
          <p:cNvGrpSpPr/>
          <p:nvPr/>
        </p:nvGrpSpPr>
        <p:grpSpPr>
          <a:xfrm>
            <a:off x="8400" y="69700"/>
            <a:ext cx="9135601" cy="5004101"/>
            <a:chOff x="8400" y="69700"/>
            <a:chExt cx="9135601" cy="5004101"/>
          </a:xfrm>
        </p:grpSpPr>
        <p:pic>
          <p:nvPicPr>
            <p:cNvPr id="444" name="Google Shape;444;p44">
              <a:extLst>
                <a:ext uri="{FF2B5EF4-FFF2-40B4-BE49-F238E27FC236}">
                  <a16:creationId xmlns:a16="http://schemas.microsoft.com/office/drawing/2014/main" id="{4B4A2E35-F7AB-C0DE-560B-5BBFBF2B3A88}"/>
                </a:ext>
              </a:extLst>
            </p:cNvPr>
            <p:cNvPicPr preferRelativeResize="0"/>
            <p:nvPr/>
          </p:nvPicPr>
          <p:blipFill rotWithShape="1">
            <a:blip r:embed="rId4">
              <a:alphaModFix/>
            </a:blip>
            <a:srcRect t="1400" r="83035" b="-1399"/>
            <a:stretch/>
          </p:blipFill>
          <p:spPr>
            <a:xfrm>
              <a:off x="8010525" y="69700"/>
              <a:ext cx="1133476" cy="5004101"/>
            </a:xfrm>
            <a:prstGeom prst="rect">
              <a:avLst/>
            </a:prstGeom>
            <a:noFill/>
            <a:ln>
              <a:noFill/>
            </a:ln>
          </p:spPr>
        </p:pic>
        <p:pic>
          <p:nvPicPr>
            <p:cNvPr id="445" name="Google Shape;445;p44">
              <a:extLst>
                <a:ext uri="{FF2B5EF4-FFF2-40B4-BE49-F238E27FC236}">
                  <a16:creationId xmlns:a16="http://schemas.microsoft.com/office/drawing/2014/main" id="{01D455A1-D615-EDB7-6E8F-41F426A2969B}"/>
                </a:ext>
              </a:extLst>
            </p:cNvPr>
            <p:cNvPicPr preferRelativeResize="0"/>
            <p:nvPr/>
          </p:nvPicPr>
          <p:blipFill rotWithShape="1">
            <a:blip r:embed="rId4">
              <a:alphaModFix/>
            </a:blip>
            <a:srcRect t="1400" r="83035" b="-1399"/>
            <a:stretch/>
          </p:blipFill>
          <p:spPr>
            <a:xfrm rot="10800000">
              <a:off x="8400" y="69700"/>
              <a:ext cx="1133476" cy="5004101"/>
            </a:xfrm>
            <a:prstGeom prst="rect">
              <a:avLst/>
            </a:prstGeom>
            <a:noFill/>
            <a:ln>
              <a:noFill/>
            </a:ln>
          </p:spPr>
        </p:pic>
      </p:grpSp>
      <p:sp>
        <p:nvSpPr>
          <p:cNvPr id="2" name="Google Shape;978;p75">
            <a:extLst>
              <a:ext uri="{FF2B5EF4-FFF2-40B4-BE49-F238E27FC236}">
                <a16:creationId xmlns:a16="http://schemas.microsoft.com/office/drawing/2014/main" id="{490FD918-C652-6737-7A5A-35A11F7F823C}"/>
              </a:ext>
            </a:extLst>
          </p:cNvPr>
          <p:cNvSpPr/>
          <p:nvPr/>
        </p:nvSpPr>
        <p:spPr>
          <a:xfrm>
            <a:off x="6074955" y="3143046"/>
            <a:ext cx="464484" cy="464994"/>
          </a:xfrm>
          <a:custGeom>
            <a:avLst/>
            <a:gdLst/>
            <a:ahLst/>
            <a:cxnLst/>
            <a:rect l="l" t="t" r="r" b="b"/>
            <a:pathLst>
              <a:path w="915" h="916" extrusionOk="0">
                <a:moveTo>
                  <a:pt x="457" y="538"/>
                </a:moveTo>
                <a:cubicBezTo>
                  <a:pt x="502" y="538"/>
                  <a:pt x="538" y="502"/>
                  <a:pt x="538" y="458"/>
                </a:cubicBezTo>
                <a:cubicBezTo>
                  <a:pt x="538" y="413"/>
                  <a:pt x="502" y="377"/>
                  <a:pt x="457" y="377"/>
                </a:cubicBezTo>
                <a:cubicBezTo>
                  <a:pt x="413" y="377"/>
                  <a:pt x="377" y="413"/>
                  <a:pt x="377" y="458"/>
                </a:cubicBezTo>
                <a:cubicBezTo>
                  <a:pt x="377" y="502"/>
                  <a:pt x="413" y="538"/>
                  <a:pt x="457" y="538"/>
                </a:cubicBezTo>
                <a:moveTo>
                  <a:pt x="888" y="431"/>
                </a:moveTo>
                <a:cubicBezTo>
                  <a:pt x="902" y="431"/>
                  <a:pt x="914" y="421"/>
                  <a:pt x="915" y="407"/>
                </a:cubicBezTo>
                <a:cubicBezTo>
                  <a:pt x="917" y="391"/>
                  <a:pt x="904" y="378"/>
                  <a:pt x="889" y="378"/>
                </a:cubicBezTo>
                <a:lnTo>
                  <a:pt x="806" y="378"/>
                </a:lnTo>
                <a:lnTo>
                  <a:pt x="806" y="324"/>
                </a:lnTo>
                <a:lnTo>
                  <a:pt x="888" y="324"/>
                </a:lnTo>
                <a:cubicBezTo>
                  <a:pt x="902" y="324"/>
                  <a:pt x="914" y="314"/>
                  <a:pt x="915" y="300"/>
                </a:cubicBezTo>
                <a:cubicBezTo>
                  <a:pt x="917" y="284"/>
                  <a:pt x="904" y="271"/>
                  <a:pt x="889" y="271"/>
                </a:cubicBezTo>
                <a:lnTo>
                  <a:pt x="806" y="271"/>
                </a:lnTo>
                <a:lnTo>
                  <a:pt x="806" y="190"/>
                </a:lnTo>
                <a:cubicBezTo>
                  <a:pt x="806" y="146"/>
                  <a:pt x="770" y="110"/>
                  <a:pt x="726" y="110"/>
                </a:cubicBezTo>
                <a:lnTo>
                  <a:pt x="646" y="110"/>
                </a:lnTo>
                <a:lnTo>
                  <a:pt x="646" y="28"/>
                </a:lnTo>
                <a:cubicBezTo>
                  <a:pt x="646" y="14"/>
                  <a:pt x="635" y="2"/>
                  <a:pt x="621" y="1"/>
                </a:cubicBezTo>
                <a:cubicBezTo>
                  <a:pt x="605" y="-1"/>
                  <a:pt x="592" y="12"/>
                  <a:pt x="592" y="27"/>
                </a:cubicBezTo>
                <a:lnTo>
                  <a:pt x="592" y="110"/>
                </a:lnTo>
                <a:lnTo>
                  <a:pt x="538" y="110"/>
                </a:lnTo>
                <a:lnTo>
                  <a:pt x="538" y="28"/>
                </a:lnTo>
                <a:cubicBezTo>
                  <a:pt x="538" y="14"/>
                  <a:pt x="528" y="2"/>
                  <a:pt x="514" y="1"/>
                </a:cubicBezTo>
                <a:cubicBezTo>
                  <a:pt x="498" y="-1"/>
                  <a:pt x="485" y="12"/>
                  <a:pt x="485" y="27"/>
                </a:cubicBezTo>
                <a:lnTo>
                  <a:pt x="485" y="110"/>
                </a:lnTo>
                <a:lnTo>
                  <a:pt x="431" y="110"/>
                </a:lnTo>
                <a:lnTo>
                  <a:pt x="431" y="28"/>
                </a:lnTo>
                <a:cubicBezTo>
                  <a:pt x="431" y="14"/>
                  <a:pt x="421" y="2"/>
                  <a:pt x="407" y="1"/>
                </a:cubicBezTo>
                <a:cubicBezTo>
                  <a:pt x="391" y="-1"/>
                  <a:pt x="377" y="12"/>
                  <a:pt x="377" y="27"/>
                </a:cubicBezTo>
                <a:lnTo>
                  <a:pt x="377" y="110"/>
                </a:lnTo>
                <a:lnTo>
                  <a:pt x="324" y="110"/>
                </a:lnTo>
                <a:lnTo>
                  <a:pt x="324" y="28"/>
                </a:lnTo>
                <a:cubicBezTo>
                  <a:pt x="324" y="14"/>
                  <a:pt x="313" y="2"/>
                  <a:pt x="299" y="1"/>
                </a:cubicBezTo>
                <a:cubicBezTo>
                  <a:pt x="283" y="-1"/>
                  <a:pt x="270" y="12"/>
                  <a:pt x="270" y="27"/>
                </a:cubicBezTo>
                <a:lnTo>
                  <a:pt x="270" y="110"/>
                </a:lnTo>
                <a:lnTo>
                  <a:pt x="190" y="110"/>
                </a:lnTo>
                <a:cubicBezTo>
                  <a:pt x="145" y="110"/>
                  <a:pt x="109" y="146"/>
                  <a:pt x="109" y="190"/>
                </a:cubicBezTo>
                <a:lnTo>
                  <a:pt x="109" y="271"/>
                </a:lnTo>
                <a:lnTo>
                  <a:pt x="28" y="271"/>
                </a:lnTo>
                <a:cubicBezTo>
                  <a:pt x="14" y="271"/>
                  <a:pt x="2" y="281"/>
                  <a:pt x="0" y="295"/>
                </a:cubicBezTo>
                <a:cubicBezTo>
                  <a:pt x="-1" y="311"/>
                  <a:pt x="12" y="324"/>
                  <a:pt x="27" y="324"/>
                </a:cubicBezTo>
                <a:lnTo>
                  <a:pt x="109" y="324"/>
                </a:lnTo>
                <a:lnTo>
                  <a:pt x="109" y="378"/>
                </a:lnTo>
                <a:lnTo>
                  <a:pt x="28" y="378"/>
                </a:lnTo>
                <a:cubicBezTo>
                  <a:pt x="14" y="378"/>
                  <a:pt x="2" y="388"/>
                  <a:pt x="0" y="402"/>
                </a:cubicBezTo>
                <a:cubicBezTo>
                  <a:pt x="-1" y="418"/>
                  <a:pt x="12" y="431"/>
                  <a:pt x="27" y="431"/>
                </a:cubicBezTo>
                <a:lnTo>
                  <a:pt x="109" y="431"/>
                </a:lnTo>
                <a:lnTo>
                  <a:pt x="109" y="485"/>
                </a:lnTo>
                <a:lnTo>
                  <a:pt x="28" y="485"/>
                </a:lnTo>
                <a:cubicBezTo>
                  <a:pt x="14" y="485"/>
                  <a:pt x="2" y="495"/>
                  <a:pt x="0" y="509"/>
                </a:cubicBezTo>
                <a:cubicBezTo>
                  <a:pt x="-1" y="525"/>
                  <a:pt x="12" y="539"/>
                  <a:pt x="27" y="539"/>
                </a:cubicBezTo>
                <a:lnTo>
                  <a:pt x="109" y="539"/>
                </a:lnTo>
                <a:lnTo>
                  <a:pt x="109" y="592"/>
                </a:lnTo>
                <a:lnTo>
                  <a:pt x="28" y="592"/>
                </a:lnTo>
                <a:cubicBezTo>
                  <a:pt x="14" y="592"/>
                  <a:pt x="2" y="603"/>
                  <a:pt x="0" y="617"/>
                </a:cubicBezTo>
                <a:cubicBezTo>
                  <a:pt x="-1" y="633"/>
                  <a:pt x="12" y="646"/>
                  <a:pt x="27" y="646"/>
                </a:cubicBezTo>
                <a:lnTo>
                  <a:pt x="109" y="646"/>
                </a:lnTo>
                <a:lnTo>
                  <a:pt x="109" y="726"/>
                </a:lnTo>
                <a:cubicBezTo>
                  <a:pt x="109" y="771"/>
                  <a:pt x="145" y="807"/>
                  <a:pt x="190" y="807"/>
                </a:cubicBezTo>
                <a:lnTo>
                  <a:pt x="270" y="807"/>
                </a:lnTo>
                <a:lnTo>
                  <a:pt x="270" y="888"/>
                </a:lnTo>
                <a:cubicBezTo>
                  <a:pt x="270" y="902"/>
                  <a:pt x="281" y="914"/>
                  <a:pt x="295" y="916"/>
                </a:cubicBezTo>
                <a:cubicBezTo>
                  <a:pt x="311" y="917"/>
                  <a:pt x="324" y="905"/>
                  <a:pt x="324" y="889"/>
                </a:cubicBezTo>
                <a:lnTo>
                  <a:pt x="324" y="807"/>
                </a:lnTo>
                <a:lnTo>
                  <a:pt x="377" y="807"/>
                </a:lnTo>
                <a:lnTo>
                  <a:pt x="377" y="888"/>
                </a:lnTo>
                <a:cubicBezTo>
                  <a:pt x="377" y="902"/>
                  <a:pt x="388" y="914"/>
                  <a:pt x="402" y="916"/>
                </a:cubicBezTo>
                <a:cubicBezTo>
                  <a:pt x="418" y="917"/>
                  <a:pt x="431" y="905"/>
                  <a:pt x="431" y="889"/>
                </a:cubicBezTo>
                <a:lnTo>
                  <a:pt x="431" y="807"/>
                </a:lnTo>
                <a:lnTo>
                  <a:pt x="485" y="807"/>
                </a:lnTo>
                <a:lnTo>
                  <a:pt x="485" y="888"/>
                </a:lnTo>
                <a:cubicBezTo>
                  <a:pt x="485" y="902"/>
                  <a:pt x="495" y="914"/>
                  <a:pt x="509" y="916"/>
                </a:cubicBezTo>
                <a:cubicBezTo>
                  <a:pt x="525" y="917"/>
                  <a:pt x="538" y="905"/>
                  <a:pt x="538" y="889"/>
                </a:cubicBezTo>
                <a:lnTo>
                  <a:pt x="538" y="807"/>
                </a:lnTo>
                <a:lnTo>
                  <a:pt x="592" y="807"/>
                </a:lnTo>
                <a:lnTo>
                  <a:pt x="592" y="888"/>
                </a:lnTo>
                <a:cubicBezTo>
                  <a:pt x="592" y="902"/>
                  <a:pt x="602" y="914"/>
                  <a:pt x="616" y="916"/>
                </a:cubicBezTo>
                <a:cubicBezTo>
                  <a:pt x="632" y="917"/>
                  <a:pt x="646" y="905"/>
                  <a:pt x="646" y="889"/>
                </a:cubicBezTo>
                <a:lnTo>
                  <a:pt x="646" y="807"/>
                </a:lnTo>
                <a:lnTo>
                  <a:pt x="726" y="807"/>
                </a:lnTo>
                <a:cubicBezTo>
                  <a:pt x="770" y="807"/>
                  <a:pt x="806" y="771"/>
                  <a:pt x="806" y="726"/>
                </a:cubicBezTo>
                <a:lnTo>
                  <a:pt x="806" y="646"/>
                </a:lnTo>
                <a:lnTo>
                  <a:pt x="888" y="646"/>
                </a:lnTo>
                <a:cubicBezTo>
                  <a:pt x="902" y="646"/>
                  <a:pt x="914" y="635"/>
                  <a:pt x="915" y="622"/>
                </a:cubicBezTo>
                <a:cubicBezTo>
                  <a:pt x="917" y="606"/>
                  <a:pt x="904" y="592"/>
                  <a:pt x="889" y="592"/>
                </a:cubicBezTo>
                <a:lnTo>
                  <a:pt x="806" y="592"/>
                </a:lnTo>
                <a:lnTo>
                  <a:pt x="806" y="539"/>
                </a:lnTo>
                <a:lnTo>
                  <a:pt x="888" y="539"/>
                </a:lnTo>
                <a:cubicBezTo>
                  <a:pt x="902" y="539"/>
                  <a:pt x="914" y="528"/>
                  <a:pt x="915" y="514"/>
                </a:cubicBezTo>
                <a:cubicBezTo>
                  <a:pt x="917" y="498"/>
                  <a:pt x="904" y="485"/>
                  <a:pt x="889" y="485"/>
                </a:cubicBezTo>
                <a:lnTo>
                  <a:pt x="806" y="485"/>
                </a:lnTo>
                <a:lnTo>
                  <a:pt x="806" y="431"/>
                </a:lnTo>
                <a:lnTo>
                  <a:pt x="888" y="431"/>
                </a:lnTo>
                <a:moveTo>
                  <a:pt x="699" y="673"/>
                </a:moveTo>
                <a:cubicBezTo>
                  <a:pt x="699" y="687"/>
                  <a:pt x="687" y="699"/>
                  <a:pt x="672" y="699"/>
                </a:cubicBezTo>
                <a:lnTo>
                  <a:pt x="243" y="699"/>
                </a:lnTo>
                <a:cubicBezTo>
                  <a:pt x="228" y="699"/>
                  <a:pt x="216" y="687"/>
                  <a:pt x="216" y="673"/>
                </a:cubicBezTo>
                <a:lnTo>
                  <a:pt x="216" y="244"/>
                </a:lnTo>
                <a:cubicBezTo>
                  <a:pt x="216" y="229"/>
                  <a:pt x="228" y="217"/>
                  <a:pt x="243" y="217"/>
                </a:cubicBezTo>
                <a:lnTo>
                  <a:pt x="672" y="217"/>
                </a:lnTo>
                <a:cubicBezTo>
                  <a:pt x="687" y="217"/>
                  <a:pt x="699" y="229"/>
                  <a:pt x="699" y="244"/>
                </a:cubicBezTo>
                <a:lnTo>
                  <a:pt x="699" y="673"/>
                </a:lnTo>
                <a:moveTo>
                  <a:pt x="270" y="646"/>
                </a:moveTo>
                <a:lnTo>
                  <a:pt x="645" y="646"/>
                </a:lnTo>
                <a:lnTo>
                  <a:pt x="645" y="271"/>
                </a:lnTo>
                <a:lnTo>
                  <a:pt x="270" y="271"/>
                </a:lnTo>
                <a:lnTo>
                  <a:pt x="270" y="646"/>
                </a:lnTo>
                <a:moveTo>
                  <a:pt x="457" y="324"/>
                </a:moveTo>
                <a:cubicBezTo>
                  <a:pt x="531" y="324"/>
                  <a:pt x="591" y="384"/>
                  <a:pt x="591" y="458"/>
                </a:cubicBezTo>
                <a:cubicBezTo>
                  <a:pt x="591" y="532"/>
                  <a:pt x="531" y="592"/>
                  <a:pt x="457" y="592"/>
                </a:cubicBezTo>
                <a:cubicBezTo>
                  <a:pt x="383" y="592"/>
                  <a:pt x="323" y="532"/>
                  <a:pt x="323" y="458"/>
                </a:cubicBezTo>
                <a:cubicBezTo>
                  <a:pt x="323" y="384"/>
                  <a:pt x="383" y="324"/>
                  <a:pt x="457" y="324"/>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spTree>
    <p:extLst>
      <p:ext uri="{BB962C8B-B14F-4D97-AF65-F5344CB8AC3E}">
        <p14:creationId xmlns:p14="http://schemas.microsoft.com/office/powerpoint/2010/main" val="5842877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9">
          <a:extLst>
            <a:ext uri="{FF2B5EF4-FFF2-40B4-BE49-F238E27FC236}">
              <a16:creationId xmlns:a16="http://schemas.microsoft.com/office/drawing/2014/main" id="{87C1CAC7-3271-DA89-D82A-640C9F04F802}"/>
            </a:ext>
          </a:extLst>
        </p:cNvPr>
        <p:cNvGrpSpPr/>
        <p:nvPr/>
      </p:nvGrpSpPr>
      <p:grpSpPr>
        <a:xfrm>
          <a:off x="0" y="0"/>
          <a:ext cx="0" cy="0"/>
          <a:chOff x="0" y="0"/>
          <a:chExt cx="0" cy="0"/>
        </a:xfrm>
      </p:grpSpPr>
      <p:sp>
        <p:nvSpPr>
          <p:cNvPr id="450" name="Google Shape;450;p45">
            <a:extLst>
              <a:ext uri="{FF2B5EF4-FFF2-40B4-BE49-F238E27FC236}">
                <a16:creationId xmlns:a16="http://schemas.microsoft.com/office/drawing/2014/main" id="{A438ABD4-6874-56D2-3F39-DF1C838B3F5E}"/>
              </a:ext>
            </a:extLst>
          </p:cNvPr>
          <p:cNvSpPr txBox="1">
            <a:spLocks noGrp="1"/>
          </p:cNvSpPr>
          <p:nvPr>
            <p:ph type="title"/>
          </p:nvPr>
        </p:nvSpPr>
        <p:spPr>
          <a:xfrm>
            <a:off x="448887" y="445024"/>
            <a:ext cx="7975113" cy="652255"/>
          </a:xfrm>
          <a:prstGeom prst="rect">
            <a:avLst/>
          </a:prstGeom>
        </p:spPr>
        <p:txBody>
          <a:bodyPr spcFirstLastPara="1" wrap="square" lIns="91425" tIns="91425" rIns="91425" bIns="91425" anchor="t" anchorCtr="0">
            <a:noAutofit/>
          </a:bodyPr>
          <a:lstStyle/>
          <a:p>
            <a:pPr lvl="0"/>
            <a:r>
              <a:rPr lang="tr-TR" dirty="0"/>
              <a:t>Kullanılan Araçlar ve Teknolojiler</a:t>
            </a:r>
            <a:endParaRPr dirty="0"/>
          </a:p>
        </p:txBody>
      </p:sp>
      <p:sp>
        <p:nvSpPr>
          <p:cNvPr id="452" name="Google Shape;452;p45">
            <a:extLst>
              <a:ext uri="{FF2B5EF4-FFF2-40B4-BE49-F238E27FC236}">
                <a16:creationId xmlns:a16="http://schemas.microsoft.com/office/drawing/2014/main" id="{95C4098A-675A-0206-4DD0-7B506E1B4497}"/>
              </a:ext>
            </a:extLst>
          </p:cNvPr>
          <p:cNvSpPr txBox="1">
            <a:spLocks noGrp="1"/>
          </p:cNvSpPr>
          <p:nvPr>
            <p:ph type="subTitle" idx="2"/>
          </p:nvPr>
        </p:nvSpPr>
        <p:spPr>
          <a:xfrm>
            <a:off x="741184" y="1361900"/>
            <a:ext cx="7313156" cy="29434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tr-TR" sz="1600" dirty="0"/>
              <a:t>Oyun, </a:t>
            </a:r>
            <a:r>
              <a:rPr lang="tr-TR" sz="1600" b="1" dirty="0" err="1"/>
              <a:t>Unity</a:t>
            </a:r>
            <a:r>
              <a:rPr lang="tr-TR" sz="1600" b="1" dirty="0"/>
              <a:t> 6</a:t>
            </a:r>
            <a:r>
              <a:rPr lang="tr-TR" sz="1600" dirty="0"/>
              <a:t> oyun motoru üzerinde geliştirilmiş; sahne tasarımı, fizik motoru ve VR entegrasyonu bu platform aracılığıyla sağlanmıştır.</a:t>
            </a:r>
          </a:p>
          <a:p>
            <a:pPr marL="285750" lvl="0" indent="-285750">
              <a:buFont typeface="Arial" panose="020B0604020202020204" pitchFamily="34" charset="0"/>
              <a:buChar char="•"/>
            </a:pPr>
            <a:endParaRPr lang="tr-TR" sz="1600" dirty="0"/>
          </a:p>
          <a:p>
            <a:pPr marL="285750" lvl="0" indent="-285750">
              <a:buFont typeface="Arial" panose="020B0604020202020204" pitchFamily="34" charset="0"/>
              <a:buChar char="•"/>
            </a:pPr>
            <a:r>
              <a:rPr lang="tr-TR" sz="1600" dirty="0"/>
              <a:t>Kodlama dili olarak </a:t>
            </a:r>
            <a:r>
              <a:rPr lang="tr-TR" sz="1600" b="1" dirty="0"/>
              <a:t>C# ve .NET </a:t>
            </a:r>
            <a:r>
              <a:rPr lang="tr-TR" sz="1600" dirty="0"/>
              <a:t>kullanılmış; sistem davranışları ve oyun mantığı bu dil ile yapılandırılmıştır.</a:t>
            </a:r>
          </a:p>
          <a:p>
            <a:pPr marL="285750" lvl="0" indent="-285750">
              <a:buFont typeface="Arial" panose="020B0604020202020204" pitchFamily="34" charset="0"/>
              <a:buChar char="•"/>
            </a:pPr>
            <a:endParaRPr lang="tr-TR" sz="1600" dirty="0"/>
          </a:p>
          <a:p>
            <a:pPr marL="285750" lvl="0" indent="-285750">
              <a:buFont typeface="Arial" panose="020B0604020202020204" pitchFamily="34" charset="0"/>
              <a:buChar char="•"/>
            </a:pPr>
            <a:r>
              <a:rPr lang="tr-TR" sz="1600" dirty="0"/>
              <a:t>Sürüm kontrolü ve ekip çalışması için </a:t>
            </a:r>
            <a:r>
              <a:rPr lang="tr-TR" sz="1600" b="1" dirty="0" err="1"/>
              <a:t>GitHub</a:t>
            </a:r>
            <a:r>
              <a:rPr lang="tr-TR" sz="1600" dirty="0"/>
              <a:t>, görev yönetimi için ise </a:t>
            </a:r>
            <a:r>
              <a:rPr lang="tr-TR" sz="1600" b="1" dirty="0" err="1"/>
              <a:t>Trello</a:t>
            </a:r>
            <a:r>
              <a:rPr lang="tr-TR" sz="1600" dirty="0"/>
              <a:t> kullanılmıştır.</a:t>
            </a:r>
          </a:p>
          <a:p>
            <a:pPr marL="285750" lvl="0" indent="-285750">
              <a:buFont typeface="Arial" panose="020B0604020202020204" pitchFamily="34" charset="0"/>
              <a:buChar char="•"/>
            </a:pPr>
            <a:endParaRPr lang="tr-TR" sz="1600" dirty="0"/>
          </a:p>
          <a:p>
            <a:pPr marL="285750" lvl="0" indent="-285750">
              <a:buFont typeface="Arial" panose="020B0604020202020204" pitchFamily="34" charset="0"/>
              <a:buChar char="•"/>
            </a:pPr>
            <a:r>
              <a:rPr lang="tr-TR" sz="1600" dirty="0"/>
              <a:t>Veri kaydı ve görev sistemleri </a:t>
            </a:r>
            <a:r>
              <a:rPr lang="tr-TR" sz="1600" b="1" dirty="0"/>
              <a:t>JSON</a:t>
            </a:r>
            <a:r>
              <a:rPr lang="tr-TR" sz="1600" dirty="0"/>
              <a:t> formatında esnek bir yapıda tutulmuştur.</a:t>
            </a:r>
            <a:endParaRPr sz="1600" dirty="0"/>
          </a:p>
        </p:txBody>
      </p:sp>
    </p:spTree>
    <p:extLst>
      <p:ext uri="{BB962C8B-B14F-4D97-AF65-F5344CB8AC3E}">
        <p14:creationId xmlns:p14="http://schemas.microsoft.com/office/powerpoint/2010/main" val="29712367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grpSp>
        <p:nvGrpSpPr>
          <p:cNvPr id="618" name="Google Shape;618;p58"/>
          <p:cNvGrpSpPr/>
          <p:nvPr/>
        </p:nvGrpSpPr>
        <p:grpSpPr>
          <a:xfrm>
            <a:off x="5347736" y="929640"/>
            <a:ext cx="3262864" cy="4213860"/>
            <a:chOff x="4184450" y="1409100"/>
            <a:chExt cx="3858600" cy="2797175"/>
          </a:xfrm>
        </p:grpSpPr>
        <p:sp>
          <p:nvSpPr>
            <p:cNvPr id="619" name="Google Shape;619;p58"/>
            <p:cNvSpPr/>
            <p:nvPr/>
          </p:nvSpPr>
          <p:spPr>
            <a:xfrm>
              <a:off x="5594975" y="3690175"/>
              <a:ext cx="1054500" cy="471600"/>
            </a:xfrm>
            <a:prstGeom prst="trapezoid">
              <a:avLst>
                <a:gd name="adj" fmla="val 35146"/>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620" name="Google Shape;620;p58"/>
            <p:cNvSpPr/>
            <p:nvPr/>
          </p:nvSpPr>
          <p:spPr>
            <a:xfrm>
              <a:off x="4184450" y="1409100"/>
              <a:ext cx="3858600" cy="2325300"/>
            </a:xfrm>
            <a:prstGeom prst="roundRect">
              <a:avLst>
                <a:gd name="adj" fmla="val 33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621" name="Google Shape;621;p58"/>
            <p:cNvSpPr/>
            <p:nvPr/>
          </p:nvSpPr>
          <p:spPr>
            <a:xfrm>
              <a:off x="5403275" y="4161875"/>
              <a:ext cx="1437900" cy="44400"/>
            </a:xfrm>
            <a:prstGeom prst="trapezoid">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
        <p:nvSpPr>
          <p:cNvPr id="463" name="Google Shape;46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tr-TR" dirty="0"/>
              <a:t>Geliştirilen Sistemler</a:t>
            </a:r>
            <a:endParaRPr dirty="0"/>
          </a:p>
        </p:txBody>
      </p:sp>
      <p:sp>
        <p:nvSpPr>
          <p:cNvPr id="465" name="Google Shape;465;p47"/>
          <p:cNvSpPr txBox="1">
            <a:spLocks noGrp="1"/>
          </p:cNvSpPr>
          <p:nvPr>
            <p:ph type="subTitle" idx="2"/>
          </p:nvPr>
        </p:nvSpPr>
        <p:spPr>
          <a:xfrm>
            <a:off x="720000" y="1341120"/>
            <a:ext cx="4560660" cy="329184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tr-TR" b="1" dirty="0" err="1"/>
              <a:t>Event</a:t>
            </a:r>
            <a:r>
              <a:rPr lang="tr-TR" b="1" dirty="0"/>
              <a:t> Manager </a:t>
            </a:r>
            <a:r>
              <a:rPr lang="tr-TR" dirty="0"/>
              <a:t>yapısı ile modüler, yeniden kullanılabilir ve sürdürülebilir bir mimari kurulmuştur.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b="1" dirty="0"/>
              <a:t>Görev Sistemi (</a:t>
            </a:r>
            <a:r>
              <a:rPr lang="tr-TR" b="1" dirty="0" err="1"/>
              <a:t>Task</a:t>
            </a:r>
            <a:r>
              <a:rPr lang="tr-TR" b="1" dirty="0"/>
              <a:t> Manager) </a:t>
            </a:r>
            <a:r>
              <a:rPr lang="tr-TR" dirty="0"/>
              <a:t>ile sahnelere özel hedefler belirlenmiş, oyuncunun senaryoya yönlendirilmesi sağlanmıştır.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b="1" dirty="0" err="1"/>
              <a:t>To</a:t>
            </a:r>
            <a:r>
              <a:rPr lang="tr-TR" b="1" dirty="0"/>
              <a:t>-Do </a:t>
            </a:r>
            <a:r>
              <a:rPr lang="tr-TR" b="1" dirty="0" err="1"/>
              <a:t>List</a:t>
            </a:r>
            <a:r>
              <a:rPr lang="tr-TR" b="1" dirty="0"/>
              <a:t> </a:t>
            </a:r>
            <a:r>
              <a:rPr lang="tr-TR" dirty="0"/>
              <a:t>ve </a:t>
            </a:r>
            <a:r>
              <a:rPr lang="tr-TR" b="1" dirty="0"/>
              <a:t>UI Manager </a:t>
            </a:r>
            <a:r>
              <a:rPr lang="tr-TR" dirty="0"/>
              <a:t>gibi sistemler, kullanıcı arayüzünde sezgisel ve yönlendirici bir deneyim sunmak amacıyla geliştirilmiştir.</a:t>
            </a:r>
          </a:p>
          <a:p>
            <a:pPr marL="0" lvl="0" indent="0"/>
            <a:endParaRPr lang="tr-TR" dirty="0"/>
          </a:p>
          <a:p>
            <a:pPr marL="0" lvl="0" indent="0" algn="l" rtl="0">
              <a:spcBef>
                <a:spcPts val="0"/>
              </a:spcBef>
              <a:spcAft>
                <a:spcPts val="0"/>
              </a:spcAft>
              <a:buNone/>
            </a:pPr>
            <a:endParaRPr dirty="0"/>
          </a:p>
        </p:txBody>
      </p:sp>
      <p:pic>
        <p:nvPicPr>
          <p:cNvPr id="6146" name="Picture 2">
            <a:extLst>
              <a:ext uri="{FF2B5EF4-FFF2-40B4-BE49-F238E27FC236}">
                <a16:creationId xmlns:a16="http://schemas.microsoft.com/office/drawing/2014/main" id="{C1AC3A8D-3106-0178-6420-79F016DB14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6529" y="1172157"/>
            <a:ext cx="2856556" cy="30417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8">
          <a:extLst>
            <a:ext uri="{FF2B5EF4-FFF2-40B4-BE49-F238E27FC236}">
              <a16:creationId xmlns:a16="http://schemas.microsoft.com/office/drawing/2014/main" id="{5DFCC024-90ED-EBA2-B45B-BCAAB1CDFDCD}"/>
            </a:ext>
          </a:extLst>
        </p:cNvPr>
        <p:cNvGrpSpPr/>
        <p:nvPr/>
      </p:nvGrpSpPr>
      <p:grpSpPr>
        <a:xfrm>
          <a:off x="0" y="0"/>
          <a:ext cx="0" cy="0"/>
          <a:chOff x="0" y="0"/>
          <a:chExt cx="0" cy="0"/>
        </a:xfrm>
      </p:grpSpPr>
      <p:grpSp>
        <p:nvGrpSpPr>
          <p:cNvPr id="11" name="Google Shape;647;p60">
            <a:extLst>
              <a:ext uri="{FF2B5EF4-FFF2-40B4-BE49-F238E27FC236}">
                <a16:creationId xmlns:a16="http://schemas.microsoft.com/office/drawing/2014/main" id="{3EA4461A-170F-F172-92A2-C0AD7D0AEE5E}"/>
              </a:ext>
            </a:extLst>
          </p:cNvPr>
          <p:cNvGrpSpPr/>
          <p:nvPr/>
        </p:nvGrpSpPr>
        <p:grpSpPr>
          <a:xfrm>
            <a:off x="5573700" y="1017724"/>
            <a:ext cx="2814064" cy="3680751"/>
            <a:chOff x="5573700" y="1333011"/>
            <a:chExt cx="1740000" cy="3033000"/>
          </a:xfrm>
        </p:grpSpPr>
        <p:sp>
          <p:nvSpPr>
            <p:cNvPr id="12" name="Google Shape;648;p60">
              <a:extLst>
                <a:ext uri="{FF2B5EF4-FFF2-40B4-BE49-F238E27FC236}">
                  <a16:creationId xmlns:a16="http://schemas.microsoft.com/office/drawing/2014/main" id="{33F39AD7-30F8-1A1C-1DAA-1D7F38D88F2F}"/>
                </a:ext>
              </a:extLst>
            </p:cNvPr>
            <p:cNvSpPr/>
            <p:nvPr/>
          </p:nvSpPr>
          <p:spPr>
            <a:xfrm>
              <a:off x="5573700" y="1333011"/>
              <a:ext cx="1740000" cy="3033000"/>
            </a:xfrm>
            <a:prstGeom prst="roundRect">
              <a:avLst>
                <a:gd name="adj" fmla="val 33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rchivo"/>
                <a:ea typeface="Archivo"/>
                <a:cs typeface="Archivo"/>
                <a:sym typeface="Archivo"/>
              </a:endParaRPr>
            </a:p>
          </p:txBody>
        </p:sp>
        <p:sp>
          <p:nvSpPr>
            <p:cNvPr id="13" name="Google Shape;649;p60">
              <a:extLst>
                <a:ext uri="{FF2B5EF4-FFF2-40B4-BE49-F238E27FC236}">
                  <a16:creationId xmlns:a16="http://schemas.microsoft.com/office/drawing/2014/main" id="{F01919DE-1645-3D97-7724-554D33D5C5CD}"/>
                </a:ext>
              </a:extLst>
            </p:cNvPr>
            <p:cNvSpPr/>
            <p:nvPr/>
          </p:nvSpPr>
          <p:spPr>
            <a:xfrm>
              <a:off x="6363100" y="4152436"/>
              <a:ext cx="159263" cy="113162"/>
            </a:xfrm>
            <a:prstGeom prst="trapezoid">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
        <p:nvSpPr>
          <p:cNvPr id="489" name="Google Shape;489;p49">
            <a:extLst>
              <a:ext uri="{FF2B5EF4-FFF2-40B4-BE49-F238E27FC236}">
                <a16:creationId xmlns:a16="http://schemas.microsoft.com/office/drawing/2014/main" id="{9D616D0A-56F5-29E3-49B9-7474AC223FA7}"/>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nn-NO" dirty="0"/>
              <a:t>VR Entegrasyonu ve Kontrol Sistemi</a:t>
            </a:r>
            <a:br>
              <a:rPr lang="nn-NO" dirty="0"/>
            </a:br>
            <a:endParaRPr dirty="0"/>
          </a:p>
        </p:txBody>
      </p:sp>
      <p:sp>
        <p:nvSpPr>
          <p:cNvPr id="490" name="Google Shape;490;p49">
            <a:extLst>
              <a:ext uri="{FF2B5EF4-FFF2-40B4-BE49-F238E27FC236}">
                <a16:creationId xmlns:a16="http://schemas.microsoft.com/office/drawing/2014/main" id="{DB2A5304-D778-1B22-B20E-70933BC99C1A}"/>
              </a:ext>
            </a:extLst>
          </p:cNvPr>
          <p:cNvSpPr txBox="1">
            <a:spLocks noGrp="1"/>
          </p:cNvSpPr>
          <p:nvPr>
            <p:ph type="subTitle" idx="1"/>
          </p:nvPr>
        </p:nvSpPr>
        <p:spPr>
          <a:xfrm>
            <a:off x="756236" y="1479680"/>
            <a:ext cx="4311064" cy="3046599"/>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tr-TR" b="1" dirty="0"/>
              <a:t>Yeni </a:t>
            </a:r>
            <a:r>
              <a:rPr lang="tr-TR" b="1" dirty="0" err="1"/>
              <a:t>Input</a:t>
            </a:r>
            <a:r>
              <a:rPr lang="tr-TR" b="1" dirty="0"/>
              <a:t> </a:t>
            </a:r>
            <a:r>
              <a:rPr lang="tr-TR" b="1" dirty="0" err="1"/>
              <a:t>System</a:t>
            </a:r>
            <a:r>
              <a:rPr lang="tr-TR" b="1" dirty="0"/>
              <a:t> </a:t>
            </a:r>
            <a:r>
              <a:rPr lang="tr-TR" dirty="0"/>
              <a:t>sayesinde farklı kontrolcü cihazlara uyum sağlanmış, VR etkileşimleri </a:t>
            </a:r>
            <a:r>
              <a:rPr lang="tr-TR" b="1" dirty="0"/>
              <a:t>Meta, HTC </a:t>
            </a:r>
            <a:r>
              <a:rPr lang="tr-TR" b="1" dirty="0" err="1"/>
              <a:t>Vive</a:t>
            </a:r>
            <a:r>
              <a:rPr lang="tr-TR" b="1" dirty="0"/>
              <a:t> </a:t>
            </a:r>
            <a:r>
              <a:rPr lang="tr-TR" dirty="0"/>
              <a:t>ve </a:t>
            </a:r>
            <a:r>
              <a:rPr lang="tr-TR" b="1" dirty="0" err="1"/>
              <a:t>PlayStation</a:t>
            </a:r>
            <a:r>
              <a:rPr lang="tr-TR" b="1" dirty="0"/>
              <a:t> VR </a:t>
            </a:r>
            <a:r>
              <a:rPr lang="tr-TR" dirty="0"/>
              <a:t>gibi cihazlarla uyumlu hâle getirilmiştir.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b="1" dirty="0" err="1"/>
              <a:t>UnifiedVRPlayerController</a:t>
            </a:r>
            <a:r>
              <a:rPr lang="tr-TR" dirty="0"/>
              <a:t> sınıfı ile oyuncunun bakış yönüne göre hareket, sprint, </a:t>
            </a:r>
            <a:r>
              <a:rPr lang="tr-TR" dirty="0" err="1"/>
              <a:t>stamina</a:t>
            </a:r>
            <a:r>
              <a:rPr lang="tr-TR" dirty="0"/>
              <a:t> ve dönüş sistemleri senkronize biçimde simüle edilmiştir.</a:t>
            </a:r>
            <a:endParaRPr dirty="0"/>
          </a:p>
        </p:txBody>
      </p:sp>
      <p:pic>
        <p:nvPicPr>
          <p:cNvPr id="9218" name="Picture 2">
            <a:extLst>
              <a:ext uri="{FF2B5EF4-FFF2-40B4-BE49-F238E27FC236}">
                <a16:creationId xmlns:a16="http://schemas.microsoft.com/office/drawing/2014/main" id="{8E7ABA7E-980B-64E9-79DF-3B13764E25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8530" y="1110718"/>
            <a:ext cx="2581275" cy="3162300"/>
          </a:xfrm>
          <a:prstGeom prst="rect">
            <a:avLst/>
          </a:prstGeom>
          <a:noFill/>
          <a:extLst>
            <a:ext uri="{909E8E84-426E-40DD-AFC4-6F175D3DCCD1}">
              <a14:hiddenFill xmlns:a14="http://schemas.microsoft.com/office/drawing/2010/main">
                <a:solidFill>
                  <a:srgbClr val="FFFFFF"/>
                </a:solidFill>
              </a14:hiddenFill>
            </a:ext>
          </a:extLst>
        </p:spPr>
      </p:pic>
      <p:sp>
        <p:nvSpPr>
          <p:cNvPr id="10" name="Google Shape;969;p75">
            <a:extLst>
              <a:ext uri="{FF2B5EF4-FFF2-40B4-BE49-F238E27FC236}">
                <a16:creationId xmlns:a16="http://schemas.microsoft.com/office/drawing/2014/main" id="{D827C985-8A46-3790-1BC2-ED94D4CB97E4}"/>
              </a:ext>
            </a:extLst>
          </p:cNvPr>
          <p:cNvSpPr/>
          <p:nvPr/>
        </p:nvSpPr>
        <p:spPr>
          <a:xfrm>
            <a:off x="8191758" y="591901"/>
            <a:ext cx="464484" cy="408646"/>
          </a:xfrm>
          <a:custGeom>
            <a:avLst/>
            <a:gdLst/>
            <a:ahLst/>
            <a:cxnLst/>
            <a:rect l="l" t="t" r="r" b="b"/>
            <a:pathLst>
              <a:path w="915" h="805" extrusionOk="0">
                <a:moveTo>
                  <a:pt x="537" y="402"/>
                </a:moveTo>
                <a:cubicBezTo>
                  <a:pt x="537" y="358"/>
                  <a:pt x="501" y="322"/>
                  <a:pt x="457" y="322"/>
                </a:cubicBezTo>
                <a:cubicBezTo>
                  <a:pt x="412" y="322"/>
                  <a:pt x="377" y="358"/>
                  <a:pt x="377" y="402"/>
                </a:cubicBezTo>
                <a:cubicBezTo>
                  <a:pt x="377" y="455"/>
                  <a:pt x="415" y="481"/>
                  <a:pt x="455" y="482"/>
                </a:cubicBezTo>
                <a:cubicBezTo>
                  <a:pt x="496" y="482"/>
                  <a:pt x="537" y="456"/>
                  <a:pt x="537" y="402"/>
                </a:cubicBezTo>
                <a:moveTo>
                  <a:pt x="457" y="429"/>
                </a:moveTo>
                <a:cubicBezTo>
                  <a:pt x="442" y="429"/>
                  <a:pt x="430" y="417"/>
                  <a:pt x="430" y="402"/>
                </a:cubicBezTo>
                <a:cubicBezTo>
                  <a:pt x="430" y="388"/>
                  <a:pt x="442" y="376"/>
                  <a:pt x="457" y="376"/>
                </a:cubicBezTo>
                <a:cubicBezTo>
                  <a:pt x="472" y="376"/>
                  <a:pt x="484" y="388"/>
                  <a:pt x="484" y="402"/>
                </a:cubicBezTo>
                <a:cubicBezTo>
                  <a:pt x="484" y="417"/>
                  <a:pt x="472" y="429"/>
                  <a:pt x="457" y="429"/>
                </a:cubicBezTo>
                <a:moveTo>
                  <a:pt x="862" y="649"/>
                </a:moveTo>
                <a:lnTo>
                  <a:pt x="862" y="156"/>
                </a:lnTo>
                <a:cubicBezTo>
                  <a:pt x="895" y="144"/>
                  <a:pt x="918" y="112"/>
                  <a:pt x="915" y="76"/>
                </a:cubicBezTo>
                <a:cubicBezTo>
                  <a:pt x="912" y="36"/>
                  <a:pt x="880" y="4"/>
                  <a:pt x="841" y="1"/>
                </a:cubicBezTo>
                <a:cubicBezTo>
                  <a:pt x="803" y="-1"/>
                  <a:pt x="771" y="22"/>
                  <a:pt x="759" y="55"/>
                </a:cubicBezTo>
                <a:lnTo>
                  <a:pt x="155" y="55"/>
                </a:lnTo>
                <a:cubicBezTo>
                  <a:pt x="144" y="22"/>
                  <a:pt x="111" y="-1"/>
                  <a:pt x="74" y="1"/>
                </a:cubicBezTo>
                <a:cubicBezTo>
                  <a:pt x="34" y="4"/>
                  <a:pt x="2" y="36"/>
                  <a:pt x="0" y="76"/>
                </a:cubicBezTo>
                <a:cubicBezTo>
                  <a:pt x="-3" y="112"/>
                  <a:pt x="20" y="144"/>
                  <a:pt x="53" y="156"/>
                </a:cubicBezTo>
                <a:lnTo>
                  <a:pt x="53" y="649"/>
                </a:lnTo>
                <a:cubicBezTo>
                  <a:pt x="20" y="660"/>
                  <a:pt x="-3" y="693"/>
                  <a:pt x="0" y="730"/>
                </a:cubicBezTo>
                <a:cubicBezTo>
                  <a:pt x="2" y="770"/>
                  <a:pt x="34" y="802"/>
                  <a:pt x="74" y="804"/>
                </a:cubicBezTo>
                <a:cubicBezTo>
                  <a:pt x="111" y="807"/>
                  <a:pt x="144" y="784"/>
                  <a:pt x="155" y="751"/>
                </a:cubicBezTo>
                <a:lnTo>
                  <a:pt x="759" y="751"/>
                </a:lnTo>
                <a:cubicBezTo>
                  <a:pt x="771" y="784"/>
                  <a:pt x="803" y="807"/>
                  <a:pt x="841" y="804"/>
                </a:cubicBezTo>
                <a:cubicBezTo>
                  <a:pt x="880" y="802"/>
                  <a:pt x="912" y="770"/>
                  <a:pt x="915" y="730"/>
                </a:cubicBezTo>
                <a:cubicBezTo>
                  <a:pt x="918" y="693"/>
                  <a:pt x="895" y="660"/>
                  <a:pt x="862" y="649"/>
                </a:cubicBezTo>
                <a:moveTo>
                  <a:pt x="808" y="649"/>
                </a:moveTo>
                <a:cubicBezTo>
                  <a:pt x="785" y="657"/>
                  <a:pt x="768" y="675"/>
                  <a:pt x="759" y="697"/>
                </a:cubicBezTo>
                <a:lnTo>
                  <a:pt x="155" y="697"/>
                </a:lnTo>
                <a:cubicBezTo>
                  <a:pt x="147" y="675"/>
                  <a:pt x="129" y="657"/>
                  <a:pt x="107" y="649"/>
                </a:cubicBezTo>
                <a:lnTo>
                  <a:pt x="107" y="472"/>
                </a:lnTo>
                <a:cubicBezTo>
                  <a:pt x="173" y="538"/>
                  <a:pt x="304" y="644"/>
                  <a:pt x="457" y="644"/>
                </a:cubicBezTo>
                <a:cubicBezTo>
                  <a:pt x="609" y="644"/>
                  <a:pt x="742" y="538"/>
                  <a:pt x="808" y="472"/>
                </a:cubicBezTo>
                <a:lnTo>
                  <a:pt x="808" y="649"/>
                </a:lnTo>
                <a:moveTo>
                  <a:pt x="323" y="402"/>
                </a:moveTo>
                <a:cubicBezTo>
                  <a:pt x="323" y="226"/>
                  <a:pt x="591" y="227"/>
                  <a:pt x="591" y="402"/>
                </a:cubicBezTo>
                <a:cubicBezTo>
                  <a:pt x="591" y="477"/>
                  <a:pt x="531" y="537"/>
                  <a:pt x="457" y="537"/>
                </a:cubicBezTo>
                <a:cubicBezTo>
                  <a:pt x="383" y="537"/>
                  <a:pt x="323" y="477"/>
                  <a:pt x="323" y="402"/>
                </a:cubicBezTo>
                <a:moveTo>
                  <a:pt x="457" y="161"/>
                </a:moveTo>
                <a:cubicBezTo>
                  <a:pt x="305" y="161"/>
                  <a:pt x="173" y="267"/>
                  <a:pt x="107" y="333"/>
                </a:cubicBezTo>
                <a:lnTo>
                  <a:pt x="107" y="156"/>
                </a:lnTo>
                <a:cubicBezTo>
                  <a:pt x="129" y="148"/>
                  <a:pt x="147" y="130"/>
                  <a:pt x="155" y="107"/>
                </a:cubicBezTo>
                <a:lnTo>
                  <a:pt x="759" y="107"/>
                </a:lnTo>
                <a:cubicBezTo>
                  <a:pt x="768" y="130"/>
                  <a:pt x="785" y="148"/>
                  <a:pt x="808" y="156"/>
                </a:cubicBezTo>
                <a:lnTo>
                  <a:pt x="808" y="333"/>
                </a:lnTo>
                <a:cubicBezTo>
                  <a:pt x="741" y="267"/>
                  <a:pt x="610" y="161"/>
                  <a:pt x="457" y="161"/>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extLst>
      <p:ext uri="{BB962C8B-B14F-4D97-AF65-F5344CB8AC3E}">
        <p14:creationId xmlns:p14="http://schemas.microsoft.com/office/powerpoint/2010/main" val="3554034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nn-NO" dirty="0"/>
              <a:t>Optimizasyon Stratejileri</a:t>
            </a:r>
            <a:br>
              <a:rPr lang="nn-NO" dirty="0"/>
            </a:br>
            <a:endParaRPr dirty="0"/>
          </a:p>
        </p:txBody>
      </p:sp>
      <p:sp>
        <p:nvSpPr>
          <p:cNvPr id="490" name="Google Shape;490;p49"/>
          <p:cNvSpPr txBox="1">
            <a:spLocks noGrp="1"/>
          </p:cNvSpPr>
          <p:nvPr>
            <p:ph type="subTitle" idx="1"/>
          </p:nvPr>
        </p:nvSpPr>
        <p:spPr>
          <a:xfrm>
            <a:off x="756236" y="1402080"/>
            <a:ext cx="7244764" cy="3165455"/>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tr-TR" b="1" dirty="0"/>
              <a:t>GPU </a:t>
            </a:r>
            <a:r>
              <a:rPr lang="tr-TR" b="1" dirty="0" err="1"/>
              <a:t>Instancing</a:t>
            </a:r>
            <a:r>
              <a:rPr lang="tr-TR" dirty="0"/>
              <a:t>, </a:t>
            </a:r>
            <a:r>
              <a:rPr lang="tr-TR" b="1" dirty="0" err="1"/>
              <a:t>Static</a:t>
            </a:r>
            <a:r>
              <a:rPr lang="tr-TR" b="1" dirty="0"/>
              <a:t> </a:t>
            </a:r>
            <a:r>
              <a:rPr lang="tr-TR" b="1" dirty="0" err="1"/>
              <a:t>Batching</a:t>
            </a:r>
            <a:r>
              <a:rPr lang="tr-TR" dirty="0"/>
              <a:t>, </a:t>
            </a:r>
            <a:r>
              <a:rPr lang="tr-TR" b="1" dirty="0"/>
              <a:t>Mesh </a:t>
            </a:r>
            <a:r>
              <a:rPr lang="tr-TR" b="1" dirty="0" err="1"/>
              <a:t>Renderer</a:t>
            </a:r>
            <a:r>
              <a:rPr lang="tr-TR" b="1" dirty="0"/>
              <a:t> </a:t>
            </a:r>
            <a:r>
              <a:rPr lang="tr-TR" dirty="0"/>
              <a:t>sadeleştirmesi gibi optimizasyon teknikleri ile </a:t>
            </a:r>
            <a:r>
              <a:rPr lang="tr-TR" b="1" dirty="0" err="1"/>
              <a:t>draw</a:t>
            </a:r>
            <a:r>
              <a:rPr lang="tr-TR" b="1" dirty="0"/>
              <a:t> </a:t>
            </a:r>
            <a:r>
              <a:rPr lang="tr-TR" b="1" dirty="0" err="1"/>
              <a:t>call</a:t>
            </a:r>
            <a:r>
              <a:rPr lang="tr-TR" b="1" dirty="0"/>
              <a:t> </a:t>
            </a:r>
            <a:r>
              <a:rPr lang="tr-TR" dirty="0"/>
              <a:t>ve bellek kullanımı minimize edilmiştir.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b="1" dirty="0" err="1"/>
              <a:t>Texture</a:t>
            </a:r>
            <a:r>
              <a:rPr lang="tr-TR" b="1" dirty="0"/>
              <a:t> </a:t>
            </a:r>
            <a:r>
              <a:rPr lang="tr-TR" b="1" dirty="0" err="1"/>
              <a:t>Compression</a:t>
            </a:r>
            <a:r>
              <a:rPr lang="tr-TR" b="1" dirty="0"/>
              <a:t> </a:t>
            </a:r>
            <a:r>
              <a:rPr lang="tr-TR" dirty="0"/>
              <a:t>ile düşük çözünürlüklü dokular kullanılarak VR performansı artırılmıştır.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b="1" dirty="0" err="1"/>
              <a:t>Quality</a:t>
            </a:r>
            <a:r>
              <a:rPr lang="tr-TR" b="1" dirty="0"/>
              <a:t> </a:t>
            </a:r>
            <a:r>
              <a:rPr lang="tr-TR" b="1" dirty="0" err="1"/>
              <a:t>Optimizer</a:t>
            </a:r>
            <a:r>
              <a:rPr lang="tr-TR" b="1" dirty="0"/>
              <a:t> </a:t>
            </a:r>
            <a:r>
              <a:rPr lang="tr-TR" dirty="0"/>
              <a:t>adlı araçla toplu varlık ayarları optimize edilerek projeye entegre edilmiştir.</a:t>
            </a:r>
            <a:endParaRPr dirty="0"/>
          </a:p>
        </p:txBody>
      </p:sp>
      <p:sp>
        <p:nvSpPr>
          <p:cNvPr id="16" name="Google Shape;986;p75">
            <a:extLst>
              <a:ext uri="{FF2B5EF4-FFF2-40B4-BE49-F238E27FC236}">
                <a16:creationId xmlns:a16="http://schemas.microsoft.com/office/drawing/2014/main" id="{0C5B985E-1648-17E1-B3E7-C5230D55D79C}"/>
              </a:ext>
            </a:extLst>
          </p:cNvPr>
          <p:cNvSpPr/>
          <p:nvPr/>
        </p:nvSpPr>
        <p:spPr>
          <a:xfrm>
            <a:off x="6212115" y="512412"/>
            <a:ext cx="463976" cy="464994"/>
          </a:xfrm>
          <a:custGeom>
            <a:avLst/>
            <a:gdLst/>
            <a:ahLst/>
            <a:cxnLst/>
            <a:rect l="l" t="t" r="r" b="b"/>
            <a:pathLst>
              <a:path w="914" h="916" extrusionOk="0">
                <a:moveTo>
                  <a:pt x="347" y="516"/>
                </a:moveTo>
                <a:cubicBezTo>
                  <a:pt x="349" y="512"/>
                  <a:pt x="350" y="508"/>
                  <a:pt x="352" y="504"/>
                </a:cubicBezTo>
                <a:lnTo>
                  <a:pt x="344" y="491"/>
                </a:lnTo>
                <a:cubicBezTo>
                  <a:pt x="327" y="462"/>
                  <a:pt x="331" y="426"/>
                  <a:pt x="353" y="401"/>
                </a:cubicBezTo>
                <a:cubicBezTo>
                  <a:pt x="347" y="404"/>
                  <a:pt x="341" y="408"/>
                  <a:pt x="335" y="410"/>
                </a:cubicBezTo>
                <a:cubicBezTo>
                  <a:pt x="318" y="417"/>
                  <a:pt x="301" y="421"/>
                  <a:pt x="284" y="421"/>
                </a:cubicBezTo>
                <a:cubicBezTo>
                  <a:pt x="231" y="421"/>
                  <a:pt x="181" y="389"/>
                  <a:pt x="160" y="338"/>
                </a:cubicBezTo>
                <a:cubicBezTo>
                  <a:pt x="146" y="305"/>
                  <a:pt x="146" y="268"/>
                  <a:pt x="160" y="235"/>
                </a:cubicBezTo>
                <a:cubicBezTo>
                  <a:pt x="173" y="202"/>
                  <a:pt x="199" y="176"/>
                  <a:pt x="232" y="163"/>
                </a:cubicBezTo>
                <a:cubicBezTo>
                  <a:pt x="265" y="149"/>
                  <a:pt x="302" y="149"/>
                  <a:pt x="335" y="163"/>
                </a:cubicBezTo>
                <a:cubicBezTo>
                  <a:pt x="368" y="176"/>
                  <a:pt x="394" y="202"/>
                  <a:pt x="407" y="235"/>
                </a:cubicBezTo>
                <a:cubicBezTo>
                  <a:pt x="421" y="268"/>
                  <a:pt x="421" y="305"/>
                  <a:pt x="407" y="338"/>
                </a:cubicBezTo>
                <a:cubicBezTo>
                  <a:pt x="405" y="344"/>
                  <a:pt x="401" y="350"/>
                  <a:pt x="398" y="356"/>
                </a:cubicBezTo>
                <a:cubicBezTo>
                  <a:pt x="412" y="343"/>
                  <a:pt x="430" y="336"/>
                  <a:pt x="448" y="336"/>
                </a:cubicBezTo>
                <a:cubicBezTo>
                  <a:pt x="463" y="336"/>
                  <a:pt x="476" y="340"/>
                  <a:pt x="488" y="347"/>
                </a:cubicBezTo>
                <a:lnTo>
                  <a:pt x="501" y="355"/>
                </a:lnTo>
                <a:cubicBezTo>
                  <a:pt x="505" y="353"/>
                  <a:pt x="509" y="351"/>
                  <a:pt x="513" y="350"/>
                </a:cubicBezTo>
                <a:lnTo>
                  <a:pt x="517" y="335"/>
                </a:lnTo>
                <a:cubicBezTo>
                  <a:pt x="518" y="330"/>
                  <a:pt x="521" y="326"/>
                  <a:pt x="523" y="321"/>
                </a:cubicBezTo>
                <a:lnTo>
                  <a:pt x="520" y="319"/>
                </a:lnTo>
                <a:cubicBezTo>
                  <a:pt x="523" y="297"/>
                  <a:pt x="523" y="276"/>
                  <a:pt x="520" y="255"/>
                </a:cubicBezTo>
                <a:lnTo>
                  <a:pt x="556" y="228"/>
                </a:lnTo>
                <a:cubicBezTo>
                  <a:pt x="565" y="221"/>
                  <a:pt x="568" y="210"/>
                  <a:pt x="564" y="200"/>
                </a:cubicBezTo>
                <a:lnTo>
                  <a:pt x="543" y="150"/>
                </a:lnTo>
                <a:cubicBezTo>
                  <a:pt x="539" y="140"/>
                  <a:pt x="529" y="134"/>
                  <a:pt x="518" y="136"/>
                </a:cubicBezTo>
                <a:lnTo>
                  <a:pt x="473" y="142"/>
                </a:lnTo>
                <a:cubicBezTo>
                  <a:pt x="460" y="125"/>
                  <a:pt x="445" y="110"/>
                  <a:pt x="428" y="97"/>
                </a:cubicBezTo>
                <a:lnTo>
                  <a:pt x="435" y="48"/>
                </a:lnTo>
                <a:cubicBezTo>
                  <a:pt x="436" y="37"/>
                  <a:pt x="430" y="27"/>
                  <a:pt x="420" y="23"/>
                </a:cubicBezTo>
                <a:lnTo>
                  <a:pt x="371" y="2"/>
                </a:lnTo>
                <a:cubicBezTo>
                  <a:pt x="361" y="-2"/>
                  <a:pt x="349" y="1"/>
                  <a:pt x="342" y="10"/>
                </a:cubicBezTo>
                <a:lnTo>
                  <a:pt x="316" y="46"/>
                </a:lnTo>
                <a:cubicBezTo>
                  <a:pt x="295" y="43"/>
                  <a:pt x="273" y="43"/>
                  <a:pt x="252" y="46"/>
                </a:cubicBezTo>
                <a:lnTo>
                  <a:pt x="225" y="10"/>
                </a:lnTo>
                <a:cubicBezTo>
                  <a:pt x="219" y="1"/>
                  <a:pt x="207" y="-2"/>
                  <a:pt x="197" y="2"/>
                </a:cubicBezTo>
                <a:lnTo>
                  <a:pt x="147" y="23"/>
                </a:lnTo>
                <a:cubicBezTo>
                  <a:pt x="137" y="27"/>
                  <a:pt x="131" y="38"/>
                  <a:pt x="133" y="48"/>
                </a:cubicBezTo>
                <a:lnTo>
                  <a:pt x="139" y="97"/>
                </a:lnTo>
                <a:cubicBezTo>
                  <a:pt x="122" y="110"/>
                  <a:pt x="107" y="125"/>
                  <a:pt x="94" y="142"/>
                </a:cubicBezTo>
                <a:lnTo>
                  <a:pt x="50" y="136"/>
                </a:lnTo>
                <a:cubicBezTo>
                  <a:pt x="39" y="134"/>
                  <a:pt x="27" y="140"/>
                  <a:pt x="22" y="150"/>
                </a:cubicBezTo>
                <a:lnTo>
                  <a:pt x="2" y="200"/>
                </a:lnTo>
                <a:cubicBezTo>
                  <a:pt x="-2" y="210"/>
                  <a:pt x="1" y="221"/>
                  <a:pt x="10" y="228"/>
                </a:cubicBezTo>
                <a:lnTo>
                  <a:pt x="46" y="255"/>
                </a:lnTo>
                <a:cubicBezTo>
                  <a:pt x="43" y="276"/>
                  <a:pt x="43" y="297"/>
                  <a:pt x="46" y="319"/>
                </a:cubicBezTo>
                <a:lnTo>
                  <a:pt x="10" y="345"/>
                </a:lnTo>
                <a:cubicBezTo>
                  <a:pt x="1" y="352"/>
                  <a:pt x="-2" y="363"/>
                  <a:pt x="2" y="374"/>
                </a:cubicBezTo>
                <a:lnTo>
                  <a:pt x="23" y="423"/>
                </a:lnTo>
                <a:cubicBezTo>
                  <a:pt x="27" y="433"/>
                  <a:pt x="39" y="439"/>
                  <a:pt x="50" y="437"/>
                </a:cubicBezTo>
                <a:lnTo>
                  <a:pt x="94" y="431"/>
                </a:lnTo>
                <a:cubicBezTo>
                  <a:pt x="107" y="448"/>
                  <a:pt x="122" y="463"/>
                  <a:pt x="140" y="476"/>
                </a:cubicBezTo>
                <a:lnTo>
                  <a:pt x="133" y="520"/>
                </a:lnTo>
                <a:cubicBezTo>
                  <a:pt x="131" y="531"/>
                  <a:pt x="137" y="542"/>
                  <a:pt x="147" y="546"/>
                </a:cubicBezTo>
                <a:lnTo>
                  <a:pt x="197" y="566"/>
                </a:lnTo>
                <a:cubicBezTo>
                  <a:pt x="207" y="571"/>
                  <a:pt x="219" y="567"/>
                  <a:pt x="225" y="559"/>
                </a:cubicBezTo>
                <a:lnTo>
                  <a:pt x="252" y="523"/>
                </a:lnTo>
                <a:cubicBezTo>
                  <a:pt x="273" y="526"/>
                  <a:pt x="294" y="525"/>
                  <a:pt x="316" y="523"/>
                </a:cubicBezTo>
                <a:lnTo>
                  <a:pt x="318" y="526"/>
                </a:lnTo>
                <a:cubicBezTo>
                  <a:pt x="323" y="524"/>
                  <a:pt x="327" y="521"/>
                  <a:pt x="332" y="520"/>
                </a:cubicBezTo>
                <a:lnTo>
                  <a:pt x="347" y="516"/>
                </a:lnTo>
                <a:moveTo>
                  <a:pt x="896" y="572"/>
                </a:moveTo>
                <a:lnTo>
                  <a:pt x="848" y="561"/>
                </a:lnTo>
                <a:cubicBezTo>
                  <a:pt x="843" y="541"/>
                  <a:pt x="835" y="521"/>
                  <a:pt x="824" y="502"/>
                </a:cubicBezTo>
                <a:lnTo>
                  <a:pt x="847" y="464"/>
                </a:lnTo>
                <a:cubicBezTo>
                  <a:pt x="853" y="455"/>
                  <a:pt x="851" y="443"/>
                  <a:pt x="843" y="435"/>
                </a:cubicBezTo>
                <a:lnTo>
                  <a:pt x="805" y="397"/>
                </a:lnTo>
                <a:cubicBezTo>
                  <a:pt x="798" y="389"/>
                  <a:pt x="786" y="388"/>
                  <a:pt x="776" y="393"/>
                </a:cubicBezTo>
                <a:lnTo>
                  <a:pt x="738" y="416"/>
                </a:lnTo>
                <a:cubicBezTo>
                  <a:pt x="719" y="406"/>
                  <a:pt x="700" y="398"/>
                  <a:pt x="679" y="392"/>
                </a:cubicBezTo>
                <a:lnTo>
                  <a:pt x="668" y="348"/>
                </a:lnTo>
                <a:cubicBezTo>
                  <a:pt x="665" y="338"/>
                  <a:pt x="656" y="330"/>
                  <a:pt x="645" y="330"/>
                </a:cubicBezTo>
                <a:lnTo>
                  <a:pt x="591" y="330"/>
                </a:lnTo>
                <a:cubicBezTo>
                  <a:pt x="580" y="330"/>
                  <a:pt x="571" y="338"/>
                  <a:pt x="568" y="348"/>
                </a:cubicBezTo>
                <a:lnTo>
                  <a:pt x="557" y="392"/>
                </a:lnTo>
                <a:cubicBezTo>
                  <a:pt x="536" y="398"/>
                  <a:pt x="516" y="406"/>
                  <a:pt x="498" y="416"/>
                </a:cubicBezTo>
                <a:lnTo>
                  <a:pt x="460" y="393"/>
                </a:lnTo>
                <a:cubicBezTo>
                  <a:pt x="450" y="388"/>
                  <a:pt x="438" y="389"/>
                  <a:pt x="430" y="397"/>
                </a:cubicBezTo>
                <a:lnTo>
                  <a:pt x="393" y="435"/>
                </a:lnTo>
                <a:cubicBezTo>
                  <a:pt x="385" y="443"/>
                  <a:pt x="383" y="455"/>
                  <a:pt x="389" y="464"/>
                </a:cubicBezTo>
                <a:lnTo>
                  <a:pt x="412" y="502"/>
                </a:lnTo>
                <a:cubicBezTo>
                  <a:pt x="401" y="521"/>
                  <a:pt x="393" y="541"/>
                  <a:pt x="388" y="561"/>
                </a:cubicBezTo>
                <a:lnTo>
                  <a:pt x="344" y="572"/>
                </a:lnTo>
                <a:cubicBezTo>
                  <a:pt x="333" y="575"/>
                  <a:pt x="326" y="585"/>
                  <a:pt x="326" y="596"/>
                </a:cubicBezTo>
                <a:lnTo>
                  <a:pt x="326" y="649"/>
                </a:lnTo>
                <a:cubicBezTo>
                  <a:pt x="326" y="660"/>
                  <a:pt x="334" y="670"/>
                  <a:pt x="344" y="672"/>
                </a:cubicBezTo>
                <a:lnTo>
                  <a:pt x="388" y="683"/>
                </a:lnTo>
                <a:cubicBezTo>
                  <a:pt x="393" y="704"/>
                  <a:pt x="401" y="724"/>
                  <a:pt x="412" y="742"/>
                </a:cubicBezTo>
                <a:lnTo>
                  <a:pt x="389" y="781"/>
                </a:lnTo>
                <a:cubicBezTo>
                  <a:pt x="383" y="790"/>
                  <a:pt x="385" y="802"/>
                  <a:pt x="393" y="810"/>
                </a:cubicBezTo>
                <a:lnTo>
                  <a:pt x="430" y="848"/>
                </a:lnTo>
                <a:cubicBezTo>
                  <a:pt x="438" y="855"/>
                  <a:pt x="450" y="857"/>
                  <a:pt x="460" y="851"/>
                </a:cubicBezTo>
                <a:lnTo>
                  <a:pt x="498" y="828"/>
                </a:lnTo>
                <a:cubicBezTo>
                  <a:pt x="516" y="839"/>
                  <a:pt x="536" y="847"/>
                  <a:pt x="557" y="853"/>
                </a:cubicBezTo>
                <a:lnTo>
                  <a:pt x="568" y="898"/>
                </a:lnTo>
                <a:cubicBezTo>
                  <a:pt x="571" y="909"/>
                  <a:pt x="580" y="916"/>
                  <a:pt x="591" y="916"/>
                </a:cubicBezTo>
                <a:lnTo>
                  <a:pt x="645" y="916"/>
                </a:lnTo>
                <a:cubicBezTo>
                  <a:pt x="656" y="916"/>
                  <a:pt x="665" y="909"/>
                  <a:pt x="668" y="898"/>
                </a:cubicBezTo>
                <a:lnTo>
                  <a:pt x="679" y="853"/>
                </a:lnTo>
                <a:cubicBezTo>
                  <a:pt x="700" y="847"/>
                  <a:pt x="720" y="839"/>
                  <a:pt x="738" y="828"/>
                </a:cubicBezTo>
                <a:lnTo>
                  <a:pt x="777" y="851"/>
                </a:lnTo>
                <a:cubicBezTo>
                  <a:pt x="786" y="857"/>
                  <a:pt x="798" y="855"/>
                  <a:pt x="806" y="848"/>
                </a:cubicBezTo>
                <a:lnTo>
                  <a:pt x="844" y="810"/>
                </a:lnTo>
                <a:cubicBezTo>
                  <a:pt x="851" y="802"/>
                  <a:pt x="853" y="790"/>
                  <a:pt x="847" y="781"/>
                </a:cubicBezTo>
                <a:lnTo>
                  <a:pt x="824" y="742"/>
                </a:lnTo>
                <a:cubicBezTo>
                  <a:pt x="835" y="724"/>
                  <a:pt x="843" y="704"/>
                  <a:pt x="849" y="683"/>
                </a:cubicBezTo>
                <a:lnTo>
                  <a:pt x="896" y="672"/>
                </a:lnTo>
                <a:cubicBezTo>
                  <a:pt x="906" y="670"/>
                  <a:pt x="914" y="660"/>
                  <a:pt x="914" y="649"/>
                </a:cubicBezTo>
                <a:lnTo>
                  <a:pt x="914" y="596"/>
                </a:lnTo>
                <a:cubicBezTo>
                  <a:pt x="914" y="585"/>
                  <a:pt x="906" y="575"/>
                  <a:pt x="896" y="572"/>
                </a:cubicBezTo>
                <a:moveTo>
                  <a:pt x="619" y="756"/>
                </a:moveTo>
                <a:cubicBezTo>
                  <a:pt x="545" y="756"/>
                  <a:pt x="485" y="696"/>
                  <a:pt x="485" y="622"/>
                </a:cubicBezTo>
                <a:cubicBezTo>
                  <a:pt x="485" y="548"/>
                  <a:pt x="545" y="488"/>
                  <a:pt x="619" y="488"/>
                </a:cubicBezTo>
                <a:cubicBezTo>
                  <a:pt x="693" y="488"/>
                  <a:pt x="753" y="548"/>
                  <a:pt x="753" y="622"/>
                </a:cubicBezTo>
                <a:cubicBezTo>
                  <a:pt x="753" y="696"/>
                  <a:pt x="693" y="756"/>
                  <a:pt x="619" y="756"/>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8">
          <a:extLst>
            <a:ext uri="{FF2B5EF4-FFF2-40B4-BE49-F238E27FC236}">
              <a16:creationId xmlns:a16="http://schemas.microsoft.com/office/drawing/2014/main" id="{AD7CE912-D0AD-929E-F032-E63FECA47C94}"/>
            </a:ext>
          </a:extLst>
        </p:cNvPr>
        <p:cNvGrpSpPr/>
        <p:nvPr/>
      </p:nvGrpSpPr>
      <p:grpSpPr>
        <a:xfrm>
          <a:off x="0" y="0"/>
          <a:ext cx="0" cy="0"/>
          <a:chOff x="0" y="0"/>
          <a:chExt cx="0" cy="0"/>
        </a:xfrm>
      </p:grpSpPr>
      <p:sp>
        <p:nvSpPr>
          <p:cNvPr id="489" name="Google Shape;489;p49">
            <a:extLst>
              <a:ext uri="{FF2B5EF4-FFF2-40B4-BE49-F238E27FC236}">
                <a16:creationId xmlns:a16="http://schemas.microsoft.com/office/drawing/2014/main" id="{4D0A6BAD-7EFC-45EE-DC19-86D59F5B1C7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nn-NO" dirty="0"/>
              <a:t>Yapay Zekâ ve Etkileşim Sistemleri</a:t>
            </a:r>
            <a:br>
              <a:rPr lang="nn-NO" dirty="0"/>
            </a:br>
            <a:endParaRPr dirty="0"/>
          </a:p>
        </p:txBody>
      </p:sp>
      <p:sp>
        <p:nvSpPr>
          <p:cNvPr id="490" name="Google Shape;490;p49">
            <a:extLst>
              <a:ext uri="{FF2B5EF4-FFF2-40B4-BE49-F238E27FC236}">
                <a16:creationId xmlns:a16="http://schemas.microsoft.com/office/drawing/2014/main" id="{323493AD-DFD4-A186-ACBD-9A7F6FB1D141}"/>
              </a:ext>
            </a:extLst>
          </p:cNvPr>
          <p:cNvSpPr txBox="1">
            <a:spLocks noGrp="1"/>
          </p:cNvSpPr>
          <p:nvPr>
            <p:ph type="subTitle" idx="1"/>
          </p:nvPr>
        </p:nvSpPr>
        <p:spPr>
          <a:xfrm>
            <a:off x="756236" y="1402080"/>
            <a:ext cx="3924660" cy="3165455"/>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tr-TR" b="1" dirty="0"/>
              <a:t>NPC </a:t>
            </a:r>
            <a:r>
              <a:rPr lang="tr-TR" b="1" dirty="0" err="1"/>
              <a:t>ChatBot</a:t>
            </a:r>
            <a:r>
              <a:rPr lang="tr-TR" b="1" dirty="0"/>
              <a:t> Sistemi</a:t>
            </a:r>
            <a:r>
              <a:rPr lang="tr-TR" dirty="0"/>
              <a:t>, </a:t>
            </a:r>
            <a:r>
              <a:rPr lang="tr-TR" b="1" dirty="0" err="1"/>
              <a:t>OpenAI</a:t>
            </a:r>
            <a:r>
              <a:rPr lang="tr-TR" dirty="0"/>
              <a:t> tabanlı doğal dil işleme modeliyle entegre edilmiş, oyuncu ile etkileşimi kişiselleştirilmiş hâle getirmiştir.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b="1" dirty="0"/>
              <a:t>Etkileşimli Nesne Sistemi </a:t>
            </a:r>
            <a:r>
              <a:rPr lang="tr-TR" dirty="0"/>
              <a:t>sayesinde çevredeki objelerle mesafe tabanlı etkileşim sağlanmış; görsel ve sesli geri bildirimlerle kullanıcı deneyimi artırılmıştır.</a:t>
            </a:r>
            <a:endParaRPr dirty="0"/>
          </a:p>
        </p:txBody>
      </p:sp>
      <p:sp>
        <p:nvSpPr>
          <p:cNvPr id="468" name="Google Shape;468;p47">
            <a:extLst>
              <a:ext uri="{FF2B5EF4-FFF2-40B4-BE49-F238E27FC236}">
                <a16:creationId xmlns:a16="http://schemas.microsoft.com/office/drawing/2014/main" id="{EAB1E450-0EB6-DA42-CE65-8E65BE7D75A0}"/>
              </a:ext>
            </a:extLst>
          </p:cNvPr>
          <p:cNvSpPr/>
          <p:nvPr/>
        </p:nvSpPr>
        <p:spPr>
          <a:xfrm>
            <a:off x="8149717" y="653273"/>
            <a:ext cx="281975" cy="281972"/>
          </a:xfrm>
          <a:custGeom>
            <a:avLst/>
            <a:gdLst/>
            <a:ahLst/>
            <a:cxnLst/>
            <a:rect l="l" t="t" r="r" b="b"/>
            <a:pathLst>
              <a:path w="916" h="916" extrusionOk="0">
                <a:moveTo>
                  <a:pt x="53" y="351"/>
                </a:moveTo>
                <a:cubicBezTo>
                  <a:pt x="53" y="343"/>
                  <a:pt x="54" y="336"/>
                  <a:pt x="54" y="328"/>
                </a:cubicBezTo>
                <a:cubicBezTo>
                  <a:pt x="23" y="339"/>
                  <a:pt x="0" y="369"/>
                  <a:pt x="0" y="404"/>
                </a:cubicBezTo>
                <a:lnTo>
                  <a:pt x="0" y="565"/>
                </a:lnTo>
                <a:cubicBezTo>
                  <a:pt x="0" y="603"/>
                  <a:pt x="26" y="634"/>
                  <a:pt x="61" y="643"/>
                </a:cubicBezTo>
                <a:cubicBezTo>
                  <a:pt x="56" y="618"/>
                  <a:pt x="53" y="592"/>
                  <a:pt x="53" y="565"/>
                </a:cubicBezTo>
                <a:lnTo>
                  <a:pt x="53" y="351"/>
                </a:lnTo>
                <a:moveTo>
                  <a:pt x="458" y="0"/>
                </a:moveTo>
                <a:cubicBezTo>
                  <a:pt x="266" y="0"/>
                  <a:pt x="107" y="158"/>
                  <a:pt x="107" y="351"/>
                </a:cubicBezTo>
                <a:lnTo>
                  <a:pt x="107" y="565"/>
                </a:lnTo>
                <a:cubicBezTo>
                  <a:pt x="107" y="758"/>
                  <a:pt x="266" y="916"/>
                  <a:pt x="458" y="916"/>
                </a:cubicBezTo>
                <a:cubicBezTo>
                  <a:pt x="651" y="916"/>
                  <a:pt x="809" y="758"/>
                  <a:pt x="809" y="565"/>
                </a:cubicBezTo>
                <a:lnTo>
                  <a:pt x="809" y="351"/>
                </a:lnTo>
                <a:cubicBezTo>
                  <a:pt x="809" y="158"/>
                  <a:pt x="651" y="0"/>
                  <a:pt x="458" y="0"/>
                </a:cubicBezTo>
                <a:moveTo>
                  <a:pt x="565" y="163"/>
                </a:moveTo>
                <a:cubicBezTo>
                  <a:pt x="579" y="163"/>
                  <a:pt x="591" y="175"/>
                  <a:pt x="591" y="190"/>
                </a:cubicBezTo>
                <a:cubicBezTo>
                  <a:pt x="591" y="205"/>
                  <a:pt x="579" y="217"/>
                  <a:pt x="565" y="217"/>
                </a:cubicBezTo>
                <a:cubicBezTo>
                  <a:pt x="550" y="217"/>
                  <a:pt x="538" y="205"/>
                  <a:pt x="538" y="190"/>
                </a:cubicBezTo>
                <a:cubicBezTo>
                  <a:pt x="538" y="175"/>
                  <a:pt x="550" y="163"/>
                  <a:pt x="565" y="163"/>
                </a:cubicBezTo>
                <a:moveTo>
                  <a:pt x="457" y="163"/>
                </a:moveTo>
                <a:cubicBezTo>
                  <a:pt x="472" y="163"/>
                  <a:pt x="484" y="175"/>
                  <a:pt x="484" y="190"/>
                </a:cubicBezTo>
                <a:cubicBezTo>
                  <a:pt x="484" y="205"/>
                  <a:pt x="472" y="217"/>
                  <a:pt x="457" y="217"/>
                </a:cubicBezTo>
                <a:cubicBezTo>
                  <a:pt x="443" y="217"/>
                  <a:pt x="431" y="205"/>
                  <a:pt x="431" y="190"/>
                </a:cubicBezTo>
                <a:cubicBezTo>
                  <a:pt x="431" y="175"/>
                  <a:pt x="443" y="163"/>
                  <a:pt x="457" y="163"/>
                </a:cubicBezTo>
                <a:moveTo>
                  <a:pt x="350" y="163"/>
                </a:moveTo>
                <a:cubicBezTo>
                  <a:pt x="365" y="163"/>
                  <a:pt x="377" y="175"/>
                  <a:pt x="377" y="190"/>
                </a:cubicBezTo>
                <a:cubicBezTo>
                  <a:pt x="377" y="205"/>
                  <a:pt x="365" y="217"/>
                  <a:pt x="350" y="217"/>
                </a:cubicBezTo>
                <a:cubicBezTo>
                  <a:pt x="335" y="217"/>
                  <a:pt x="323" y="205"/>
                  <a:pt x="323" y="190"/>
                </a:cubicBezTo>
                <a:cubicBezTo>
                  <a:pt x="323" y="175"/>
                  <a:pt x="335" y="163"/>
                  <a:pt x="350" y="163"/>
                </a:cubicBezTo>
                <a:moveTo>
                  <a:pt x="439" y="808"/>
                </a:moveTo>
                <a:cubicBezTo>
                  <a:pt x="313" y="799"/>
                  <a:pt x="217" y="691"/>
                  <a:pt x="217" y="565"/>
                </a:cubicBezTo>
                <a:lnTo>
                  <a:pt x="217" y="298"/>
                </a:lnTo>
                <a:cubicBezTo>
                  <a:pt x="217" y="283"/>
                  <a:pt x="229" y="271"/>
                  <a:pt x="243" y="271"/>
                </a:cubicBezTo>
                <a:lnTo>
                  <a:pt x="672" y="271"/>
                </a:lnTo>
                <a:cubicBezTo>
                  <a:pt x="687" y="271"/>
                  <a:pt x="699" y="283"/>
                  <a:pt x="699" y="298"/>
                </a:cubicBezTo>
                <a:lnTo>
                  <a:pt x="699" y="566"/>
                </a:lnTo>
                <a:cubicBezTo>
                  <a:pt x="699" y="705"/>
                  <a:pt x="581" y="819"/>
                  <a:pt x="439" y="808"/>
                </a:cubicBezTo>
                <a:moveTo>
                  <a:pt x="861" y="329"/>
                </a:moveTo>
                <a:cubicBezTo>
                  <a:pt x="862" y="336"/>
                  <a:pt x="862" y="343"/>
                  <a:pt x="862" y="351"/>
                </a:cubicBezTo>
                <a:lnTo>
                  <a:pt x="862" y="565"/>
                </a:lnTo>
                <a:cubicBezTo>
                  <a:pt x="862" y="592"/>
                  <a:pt x="859" y="618"/>
                  <a:pt x="855" y="643"/>
                </a:cubicBezTo>
                <a:cubicBezTo>
                  <a:pt x="890" y="635"/>
                  <a:pt x="916" y="603"/>
                  <a:pt x="916" y="565"/>
                </a:cubicBezTo>
                <a:lnTo>
                  <a:pt x="916" y="404"/>
                </a:lnTo>
                <a:cubicBezTo>
                  <a:pt x="916" y="369"/>
                  <a:pt x="893" y="339"/>
                  <a:pt x="861" y="329"/>
                </a:cubicBezTo>
                <a:moveTo>
                  <a:pt x="270" y="565"/>
                </a:moveTo>
                <a:cubicBezTo>
                  <a:pt x="270" y="660"/>
                  <a:pt x="341" y="742"/>
                  <a:pt x="435" y="754"/>
                </a:cubicBezTo>
                <a:cubicBezTo>
                  <a:pt x="549" y="767"/>
                  <a:pt x="645" y="677"/>
                  <a:pt x="645" y="566"/>
                </a:cubicBezTo>
                <a:lnTo>
                  <a:pt x="645" y="324"/>
                </a:lnTo>
                <a:lnTo>
                  <a:pt x="270" y="324"/>
                </a:lnTo>
                <a:lnTo>
                  <a:pt x="270" y="565"/>
                </a:lnTo>
                <a:moveTo>
                  <a:pt x="391" y="390"/>
                </a:moveTo>
                <a:cubicBezTo>
                  <a:pt x="420" y="390"/>
                  <a:pt x="442" y="404"/>
                  <a:pt x="457" y="421"/>
                </a:cubicBezTo>
                <a:cubicBezTo>
                  <a:pt x="473" y="404"/>
                  <a:pt x="495" y="390"/>
                  <a:pt x="524" y="390"/>
                </a:cubicBezTo>
                <a:cubicBezTo>
                  <a:pt x="576" y="390"/>
                  <a:pt x="617" y="434"/>
                  <a:pt x="617" y="489"/>
                </a:cubicBezTo>
                <a:cubicBezTo>
                  <a:pt x="617" y="553"/>
                  <a:pt x="559" y="597"/>
                  <a:pt x="510" y="638"/>
                </a:cubicBezTo>
                <a:cubicBezTo>
                  <a:pt x="499" y="647"/>
                  <a:pt x="487" y="657"/>
                  <a:pt x="475" y="668"/>
                </a:cubicBezTo>
                <a:cubicBezTo>
                  <a:pt x="470" y="672"/>
                  <a:pt x="464" y="674"/>
                  <a:pt x="457" y="674"/>
                </a:cubicBezTo>
                <a:cubicBezTo>
                  <a:pt x="451" y="674"/>
                  <a:pt x="445" y="672"/>
                  <a:pt x="440" y="668"/>
                </a:cubicBezTo>
                <a:cubicBezTo>
                  <a:pt x="428" y="657"/>
                  <a:pt x="416" y="648"/>
                  <a:pt x="405" y="639"/>
                </a:cubicBezTo>
                <a:cubicBezTo>
                  <a:pt x="343" y="586"/>
                  <a:pt x="298" y="547"/>
                  <a:pt x="298" y="489"/>
                </a:cubicBezTo>
                <a:cubicBezTo>
                  <a:pt x="298" y="434"/>
                  <a:pt x="339" y="390"/>
                  <a:pt x="391" y="390"/>
                </a:cubicBezTo>
                <a:moveTo>
                  <a:pt x="440" y="598"/>
                </a:moveTo>
                <a:cubicBezTo>
                  <a:pt x="446" y="602"/>
                  <a:pt x="451" y="607"/>
                  <a:pt x="457" y="612"/>
                </a:cubicBezTo>
                <a:cubicBezTo>
                  <a:pt x="463" y="607"/>
                  <a:pt x="469" y="602"/>
                  <a:pt x="475" y="597"/>
                </a:cubicBezTo>
                <a:cubicBezTo>
                  <a:pt x="505" y="572"/>
                  <a:pt x="564" y="528"/>
                  <a:pt x="564" y="489"/>
                </a:cubicBezTo>
                <a:cubicBezTo>
                  <a:pt x="564" y="467"/>
                  <a:pt x="550" y="444"/>
                  <a:pt x="524" y="444"/>
                </a:cubicBezTo>
                <a:cubicBezTo>
                  <a:pt x="495" y="444"/>
                  <a:pt x="484" y="480"/>
                  <a:pt x="483" y="482"/>
                </a:cubicBezTo>
                <a:cubicBezTo>
                  <a:pt x="480" y="493"/>
                  <a:pt x="470" y="500"/>
                  <a:pt x="457" y="501"/>
                </a:cubicBezTo>
                <a:cubicBezTo>
                  <a:pt x="445" y="501"/>
                  <a:pt x="435" y="493"/>
                  <a:pt x="431" y="482"/>
                </a:cubicBezTo>
                <a:cubicBezTo>
                  <a:pt x="431" y="480"/>
                  <a:pt x="420" y="444"/>
                  <a:pt x="391" y="444"/>
                </a:cubicBezTo>
                <a:cubicBezTo>
                  <a:pt x="365" y="444"/>
                  <a:pt x="351" y="467"/>
                  <a:pt x="351" y="489"/>
                </a:cubicBezTo>
                <a:cubicBezTo>
                  <a:pt x="351" y="521"/>
                  <a:pt x="380" y="547"/>
                  <a:pt x="440" y="598"/>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pic>
        <p:nvPicPr>
          <p:cNvPr id="8194" name="Picture 2">
            <a:extLst>
              <a:ext uri="{FF2B5EF4-FFF2-40B4-BE49-F238E27FC236}">
                <a16:creationId xmlns:a16="http://schemas.microsoft.com/office/drawing/2014/main" id="{C07BFD06-CCE0-560E-A72F-134830B5E1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8223" y="1514475"/>
            <a:ext cx="3924660" cy="22498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3167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8">
          <a:extLst>
            <a:ext uri="{FF2B5EF4-FFF2-40B4-BE49-F238E27FC236}">
              <a16:creationId xmlns:a16="http://schemas.microsoft.com/office/drawing/2014/main" id="{1B171640-A0A0-02AB-6246-35EED0588075}"/>
            </a:ext>
          </a:extLst>
        </p:cNvPr>
        <p:cNvGrpSpPr/>
        <p:nvPr/>
      </p:nvGrpSpPr>
      <p:grpSpPr>
        <a:xfrm>
          <a:off x="0" y="0"/>
          <a:ext cx="0" cy="0"/>
          <a:chOff x="0" y="0"/>
          <a:chExt cx="0" cy="0"/>
        </a:xfrm>
      </p:grpSpPr>
      <p:sp>
        <p:nvSpPr>
          <p:cNvPr id="439" name="Google Shape;439;p44">
            <a:extLst>
              <a:ext uri="{FF2B5EF4-FFF2-40B4-BE49-F238E27FC236}">
                <a16:creationId xmlns:a16="http://schemas.microsoft.com/office/drawing/2014/main" id="{EEF18886-6D04-C9C0-7B44-AEC49666C720}"/>
              </a:ext>
            </a:extLst>
          </p:cNvPr>
          <p:cNvSpPr txBox="1">
            <a:spLocks noGrp="1"/>
          </p:cNvSpPr>
          <p:nvPr>
            <p:ph type="title"/>
          </p:nvPr>
        </p:nvSpPr>
        <p:spPr>
          <a:xfrm>
            <a:off x="1322081" y="2138997"/>
            <a:ext cx="6702557" cy="1648143"/>
          </a:xfrm>
          <a:prstGeom prst="rect">
            <a:avLst/>
          </a:prstGeom>
        </p:spPr>
        <p:txBody>
          <a:bodyPr spcFirstLastPara="1" wrap="square" lIns="91425" tIns="91425" rIns="91425" bIns="91425" anchor="b" anchorCtr="0">
            <a:noAutofit/>
          </a:bodyPr>
          <a:lstStyle/>
          <a:p>
            <a:pPr lvl="0" algn="ctr"/>
            <a:r>
              <a:rPr lang="tr-TR" sz="3600" dirty="0"/>
              <a:t>Anket Verileri ve Bulgular</a:t>
            </a:r>
            <a:endParaRPr sz="3600" dirty="0"/>
          </a:p>
        </p:txBody>
      </p:sp>
      <p:sp>
        <p:nvSpPr>
          <p:cNvPr id="440" name="Google Shape;440;p44">
            <a:extLst>
              <a:ext uri="{FF2B5EF4-FFF2-40B4-BE49-F238E27FC236}">
                <a16:creationId xmlns:a16="http://schemas.microsoft.com/office/drawing/2014/main" id="{A9431220-7C3B-78E3-AA0E-83C5E4E173A6}"/>
              </a:ext>
            </a:extLst>
          </p:cNvPr>
          <p:cNvSpPr txBox="1">
            <a:spLocks noGrp="1"/>
          </p:cNvSpPr>
          <p:nvPr>
            <p:ph type="title" idx="2"/>
          </p:nvPr>
        </p:nvSpPr>
        <p:spPr>
          <a:xfrm>
            <a:off x="2042402" y="1436575"/>
            <a:ext cx="1995000" cy="915900"/>
          </a:xfrm>
          <a:prstGeom prst="rect">
            <a:avLst/>
          </a:prstGeom>
        </p:spPr>
        <p:txBody>
          <a:bodyPr spcFirstLastPara="1" wrap="square" lIns="91425" tIns="91425" rIns="91425" bIns="0" anchor="ctr" anchorCtr="0">
            <a:noAutofit/>
          </a:bodyPr>
          <a:lstStyle/>
          <a:p>
            <a:pPr marL="0" lvl="0" indent="0" algn="ctr" rtl="0">
              <a:spcBef>
                <a:spcPts val="0"/>
              </a:spcBef>
              <a:spcAft>
                <a:spcPts val="0"/>
              </a:spcAft>
              <a:buNone/>
            </a:pPr>
            <a:r>
              <a:rPr lang="de" dirty="0"/>
              <a:t>0</a:t>
            </a:r>
            <a:r>
              <a:rPr lang="tr-TR" dirty="0"/>
              <a:t>4</a:t>
            </a:r>
            <a:endParaRPr dirty="0"/>
          </a:p>
        </p:txBody>
      </p:sp>
      <p:pic>
        <p:nvPicPr>
          <p:cNvPr id="442" name="Google Shape;442;p44">
            <a:extLst>
              <a:ext uri="{FF2B5EF4-FFF2-40B4-BE49-F238E27FC236}">
                <a16:creationId xmlns:a16="http://schemas.microsoft.com/office/drawing/2014/main" id="{0EF823BC-9368-A986-F12D-A407AF405BCB}"/>
              </a:ext>
            </a:extLst>
          </p:cNvPr>
          <p:cNvPicPr preferRelativeResize="0"/>
          <p:nvPr/>
        </p:nvPicPr>
        <p:blipFill rotWithShape="1">
          <a:blip r:embed="rId3">
            <a:alphaModFix/>
          </a:blip>
          <a:srcRect t="19097" r="5042" b="2954"/>
          <a:stretch/>
        </p:blipFill>
        <p:spPr>
          <a:xfrm flipH="1">
            <a:off x="4029618" y="1481775"/>
            <a:ext cx="3716124" cy="958849"/>
          </a:xfrm>
          <a:prstGeom prst="rect">
            <a:avLst/>
          </a:prstGeom>
          <a:noFill/>
          <a:ln>
            <a:noFill/>
          </a:ln>
        </p:spPr>
      </p:pic>
      <p:grpSp>
        <p:nvGrpSpPr>
          <p:cNvPr id="443" name="Google Shape;443;p44">
            <a:extLst>
              <a:ext uri="{FF2B5EF4-FFF2-40B4-BE49-F238E27FC236}">
                <a16:creationId xmlns:a16="http://schemas.microsoft.com/office/drawing/2014/main" id="{5373E309-9517-652C-BA62-06228809299A}"/>
              </a:ext>
            </a:extLst>
          </p:cNvPr>
          <p:cNvGrpSpPr/>
          <p:nvPr/>
        </p:nvGrpSpPr>
        <p:grpSpPr>
          <a:xfrm>
            <a:off x="8400" y="69700"/>
            <a:ext cx="9135601" cy="5004101"/>
            <a:chOff x="8400" y="69700"/>
            <a:chExt cx="9135601" cy="5004101"/>
          </a:xfrm>
        </p:grpSpPr>
        <p:pic>
          <p:nvPicPr>
            <p:cNvPr id="444" name="Google Shape;444;p44">
              <a:extLst>
                <a:ext uri="{FF2B5EF4-FFF2-40B4-BE49-F238E27FC236}">
                  <a16:creationId xmlns:a16="http://schemas.microsoft.com/office/drawing/2014/main" id="{1BB483DE-AC02-81C1-BABF-806C8B44A8D8}"/>
                </a:ext>
              </a:extLst>
            </p:cNvPr>
            <p:cNvPicPr preferRelativeResize="0"/>
            <p:nvPr/>
          </p:nvPicPr>
          <p:blipFill rotWithShape="1">
            <a:blip r:embed="rId4">
              <a:alphaModFix/>
            </a:blip>
            <a:srcRect t="1400" r="83035" b="-1399"/>
            <a:stretch/>
          </p:blipFill>
          <p:spPr>
            <a:xfrm>
              <a:off x="8010525" y="69700"/>
              <a:ext cx="1133476" cy="5004101"/>
            </a:xfrm>
            <a:prstGeom prst="rect">
              <a:avLst/>
            </a:prstGeom>
            <a:noFill/>
            <a:ln>
              <a:noFill/>
            </a:ln>
          </p:spPr>
        </p:pic>
        <p:pic>
          <p:nvPicPr>
            <p:cNvPr id="445" name="Google Shape;445;p44">
              <a:extLst>
                <a:ext uri="{FF2B5EF4-FFF2-40B4-BE49-F238E27FC236}">
                  <a16:creationId xmlns:a16="http://schemas.microsoft.com/office/drawing/2014/main" id="{5E8CA0FD-2DD0-B1B5-0E5E-603CADDFFC5A}"/>
                </a:ext>
              </a:extLst>
            </p:cNvPr>
            <p:cNvPicPr preferRelativeResize="0"/>
            <p:nvPr/>
          </p:nvPicPr>
          <p:blipFill rotWithShape="1">
            <a:blip r:embed="rId4">
              <a:alphaModFix/>
            </a:blip>
            <a:srcRect t="1400" r="83035" b="-1399"/>
            <a:stretch/>
          </p:blipFill>
          <p:spPr>
            <a:xfrm rot="10800000">
              <a:off x="8400" y="69700"/>
              <a:ext cx="1133476" cy="5004101"/>
            </a:xfrm>
            <a:prstGeom prst="rect">
              <a:avLst/>
            </a:prstGeom>
            <a:noFill/>
            <a:ln>
              <a:noFill/>
            </a:ln>
          </p:spPr>
        </p:pic>
      </p:grpSp>
      <p:sp>
        <p:nvSpPr>
          <p:cNvPr id="2" name="Google Shape;962;p75">
            <a:extLst>
              <a:ext uri="{FF2B5EF4-FFF2-40B4-BE49-F238E27FC236}">
                <a16:creationId xmlns:a16="http://schemas.microsoft.com/office/drawing/2014/main" id="{56413587-A3A1-E06D-EDC5-4454F89ED818}"/>
              </a:ext>
            </a:extLst>
          </p:cNvPr>
          <p:cNvSpPr/>
          <p:nvPr/>
        </p:nvSpPr>
        <p:spPr>
          <a:xfrm>
            <a:off x="6065878" y="3164925"/>
            <a:ext cx="464991" cy="435551"/>
          </a:xfrm>
          <a:custGeom>
            <a:avLst/>
            <a:gdLst/>
            <a:ahLst/>
            <a:cxnLst/>
            <a:rect l="l" t="t" r="r" b="b"/>
            <a:pathLst>
              <a:path w="916" h="858" extrusionOk="0">
                <a:moveTo>
                  <a:pt x="27" y="214"/>
                </a:moveTo>
                <a:cubicBezTo>
                  <a:pt x="42" y="214"/>
                  <a:pt x="53" y="202"/>
                  <a:pt x="53" y="188"/>
                </a:cubicBezTo>
                <a:lnTo>
                  <a:pt x="53" y="28"/>
                </a:lnTo>
                <a:cubicBezTo>
                  <a:pt x="53" y="13"/>
                  <a:pt x="41" y="1"/>
                  <a:pt x="27" y="1"/>
                </a:cubicBezTo>
                <a:cubicBezTo>
                  <a:pt x="12" y="1"/>
                  <a:pt x="0" y="13"/>
                  <a:pt x="0" y="28"/>
                </a:cubicBezTo>
                <a:lnTo>
                  <a:pt x="0" y="188"/>
                </a:lnTo>
                <a:cubicBezTo>
                  <a:pt x="0" y="202"/>
                  <a:pt x="12" y="214"/>
                  <a:pt x="27" y="214"/>
                </a:cubicBezTo>
                <a:moveTo>
                  <a:pt x="351" y="214"/>
                </a:moveTo>
                <a:cubicBezTo>
                  <a:pt x="366" y="216"/>
                  <a:pt x="380" y="203"/>
                  <a:pt x="380" y="188"/>
                </a:cubicBezTo>
                <a:lnTo>
                  <a:pt x="380" y="28"/>
                </a:lnTo>
                <a:cubicBezTo>
                  <a:pt x="380" y="13"/>
                  <a:pt x="368" y="1"/>
                  <a:pt x="353" y="1"/>
                </a:cubicBezTo>
                <a:cubicBezTo>
                  <a:pt x="338" y="1"/>
                  <a:pt x="326" y="13"/>
                  <a:pt x="326" y="28"/>
                </a:cubicBezTo>
                <a:lnTo>
                  <a:pt x="326" y="187"/>
                </a:lnTo>
                <a:cubicBezTo>
                  <a:pt x="326" y="201"/>
                  <a:pt x="337" y="213"/>
                  <a:pt x="351" y="214"/>
                </a:cubicBezTo>
                <a:moveTo>
                  <a:pt x="460" y="214"/>
                </a:moveTo>
                <a:lnTo>
                  <a:pt x="567" y="214"/>
                </a:lnTo>
                <a:cubicBezTo>
                  <a:pt x="582" y="214"/>
                  <a:pt x="594" y="202"/>
                  <a:pt x="594" y="187"/>
                </a:cubicBezTo>
                <a:lnTo>
                  <a:pt x="594" y="27"/>
                </a:lnTo>
                <a:cubicBezTo>
                  <a:pt x="594" y="12"/>
                  <a:pt x="582" y="1"/>
                  <a:pt x="567" y="1"/>
                </a:cubicBezTo>
                <a:lnTo>
                  <a:pt x="460" y="1"/>
                </a:lnTo>
                <a:cubicBezTo>
                  <a:pt x="445" y="1"/>
                  <a:pt x="433" y="13"/>
                  <a:pt x="433" y="27"/>
                </a:cubicBezTo>
                <a:lnTo>
                  <a:pt x="433" y="187"/>
                </a:lnTo>
                <a:cubicBezTo>
                  <a:pt x="433" y="202"/>
                  <a:pt x="445" y="214"/>
                  <a:pt x="460" y="214"/>
                </a:cubicBezTo>
                <a:moveTo>
                  <a:pt x="27" y="536"/>
                </a:moveTo>
                <a:cubicBezTo>
                  <a:pt x="12" y="536"/>
                  <a:pt x="0" y="548"/>
                  <a:pt x="0" y="563"/>
                </a:cubicBezTo>
                <a:lnTo>
                  <a:pt x="0" y="724"/>
                </a:lnTo>
                <a:cubicBezTo>
                  <a:pt x="0" y="739"/>
                  <a:pt x="12" y="751"/>
                  <a:pt x="27" y="751"/>
                </a:cubicBezTo>
                <a:cubicBezTo>
                  <a:pt x="42" y="751"/>
                  <a:pt x="53" y="739"/>
                  <a:pt x="53" y="724"/>
                </a:cubicBezTo>
                <a:lnTo>
                  <a:pt x="53" y="563"/>
                </a:lnTo>
                <a:cubicBezTo>
                  <a:pt x="54" y="548"/>
                  <a:pt x="42" y="536"/>
                  <a:pt x="27" y="536"/>
                </a:cubicBezTo>
                <a:moveTo>
                  <a:pt x="672" y="214"/>
                </a:moveTo>
                <a:cubicBezTo>
                  <a:pt x="688" y="216"/>
                  <a:pt x="701" y="203"/>
                  <a:pt x="701" y="188"/>
                </a:cubicBezTo>
                <a:lnTo>
                  <a:pt x="701" y="28"/>
                </a:lnTo>
                <a:cubicBezTo>
                  <a:pt x="701" y="13"/>
                  <a:pt x="689" y="1"/>
                  <a:pt x="675" y="1"/>
                </a:cubicBezTo>
                <a:cubicBezTo>
                  <a:pt x="660" y="1"/>
                  <a:pt x="648" y="13"/>
                  <a:pt x="648" y="28"/>
                </a:cubicBezTo>
                <a:lnTo>
                  <a:pt x="648" y="187"/>
                </a:lnTo>
                <a:cubicBezTo>
                  <a:pt x="648" y="201"/>
                  <a:pt x="658" y="213"/>
                  <a:pt x="672" y="214"/>
                </a:cubicBezTo>
                <a:moveTo>
                  <a:pt x="27" y="482"/>
                </a:moveTo>
                <a:lnTo>
                  <a:pt x="134" y="482"/>
                </a:lnTo>
                <a:cubicBezTo>
                  <a:pt x="149" y="482"/>
                  <a:pt x="161" y="470"/>
                  <a:pt x="161" y="455"/>
                </a:cubicBezTo>
                <a:lnTo>
                  <a:pt x="161" y="294"/>
                </a:lnTo>
                <a:cubicBezTo>
                  <a:pt x="161" y="280"/>
                  <a:pt x="149" y="268"/>
                  <a:pt x="134" y="268"/>
                </a:cubicBezTo>
                <a:lnTo>
                  <a:pt x="27" y="268"/>
                </a:lnTo>
                <a:cubicBezTo>
                  <a:pt x="12" y="268"/>
                  <a:pt x="0" y="280"/>
                  <a:pt x="0" y="294"/>
                </a:cubicBezTo>
                <a:lnTo>
                  <a:pt x="0" y="455"/>
                </a:lnTo>
                <a:cubicBezTo>
                  <a:pt x="0" y="470"/>
                  <a:pt x="12" y="482"/>
                  <a:pt x="27" y="482"/>
                </a:cubicBezTo>
                <a:moveTo>
                  <a:pt x="246" y="536"/>
                </a:moveTo>
                <a:lnTo>
                  <a:pt x="134" y="536"/>
                </a:lnTo>
                <a:cubicBezTo>
                  <a:pt x="119" y="536"/>
                  <a:pt x="107" y="548"/>
                  <a:pt x="107" y="563"/>
                </a:cubicBezTo>
                <a:lnTo>
                  <a:pt x="107" y="723"/>
                </a:lnTo>
                <a:cubicBezTo>
                  <a:pt x="107" y="738"/>
                  <a:pt x="119" y="750"/>
                  <a:pt x="134" y="750"/>
                </a:cubicBezTo>
                <a:lnTo>
                  <a:pt x="246" y="750"/>
                </a:lnTo>
                <a:cubicBezTo>
                  <a:pt x="260" y="750"/>
                  <a:pt x="272" y="738"/>
                  <a:pt x="272" y="723"/>
                </a:cubicBezTo>
                <a:lnTo>
                  <a:pt x="272" y="563"/>
                </a:lnTo>
                <a:cubicBezTo>
                  <a:pt x="272" y="548"/>
                  <a:pt x="260" y="536"/>
                  <a:pt x="246" y="536"/>
                </a:cubicBezTo>
                <a:moveTo>
                  <a:pt x="889" y="0"/>
                </a:moveTo>
                <a:lnTo>
                  <a:pt x="782" y="0"/>
                </a:lnTo>
                <a:cubicBezTo>
                  <a:pt x="767" y="0"/>
                  <a:pt x="755" y="12"/>
                  <a:pt x="755" y="27"/>
                </a:cubicBezTo>
                <a:lnTo>
                  <a:pt x="755" y="187"/>
                </a:lnTo>
                <a:cubicBezTo>
                  <a:pt x="755" y="202"/>
                  <a:pt x="767" y="214"/>
                  <a:pt x="782" y="214"/>
                </a:cubicBezTo>
                <a:lnTo>
                  <a:pt x="889" y="214"/>
                </a:lnTo>
                <a:cubicBezTo>
                  <a:pt x="904" y="214"/>
                  <a:pt x="916" y="202"/>
                  <a:pt x="916" y="187"/>
                </a:cubicBezTo>
                <a:lnTo>
                  <a:pt x="916" y="27"/>
                </a:lnTo>
                <a:cubicBezTo>
                  <a:pt x="916" y="12"/>
                  <a:pt x="904" y="0"/>
                  <a:pt x="889" y="0"/>
                </a:cubicBezTo>
                <a:moveTo>
                  <a:pt x="754" y="659"/>
                </a:moveTo>
                <a:cubicBezTo>
                  <a:pt x="787" y="618"/>
                  <a:pt x="808" y="566"/>
                  <a:pt x="808" y="509"/>
                </a:cubicBezTo>
                <a:cubicBezTo>
                  <a:pt x="808" y="376"/>
                  <a:pt x="700" y="268"/>
                  <a:pt x="567" y="268"/>
                </a:cubicBezTo>
                <a:cubicBezTo>
                  <a:pt x="434" y="268"/>
                  <a:pt x="325" y="376"/>
                  <a:pt x="325" y="509"/>
                </a:cubicBezTo>
                <a:cubicBezTo>
                  <a:pt x="325" y="642"/>
                  <a:pt x="434" y="751"/>
                  <a:pt x="567" y="751"/>
                </a:cubicBezTo>
                <a:cubicBezTo>
                  <a:pt x="623" y="751"/>
                  <a:pt x="675" y="730"/>
                  <a:pt x="716" y="697"/>
                </a:cubicBezTo>
                <a:lnTo>
                  <a:pt x="869" y="850"/>
                </a:lnTo>
                <a:cubicBezTo>
                  <a:pt x="880" y="860"/>
                  <a:pt x="897" y="860"/>
                  <a:pt x="907" y="850"/>
                </a:cubicBezTo>
                <a:cubicBezTo>
                  <a:pt x="918" y="840"/>
                  <a:pt x="918" y="823"/>
                  <a:pt x="907" y="812"/>
                </a:cubicBezTo>
                <a:lnTo>
                  <a:pt x="754" y="659"/>
                </a:lnTo>
                <a:moveTo>
                  <a:pt x="889" y="268"/>
                </a:moveTo>
                <a:cubicBezTo>
                  <a:pt x="874" y="268"/>
                  <a:pt x="862" y="280"/>
                  <a:pt x="862" y="295"/>
                </a:cubicBezTo>
                <a:lnTo>
                  <a:pt x="862" y="455"/>
                </a:lnTo>
                <a:cubicBezTo>
                  <a:pt x="862" y="469"/>
                  <a:pt x="873" y="481"/>
                  <a:pt x="887" y="482"/>
                </a:cubicBezTo>
                <a:cubicBezTo>
                  <a:pt x="903" y="484"/>
                  <a:pt x="916" y="471"/>
                  <a:pt x="916" y="456"/>
                </a:cubicBezTo>
                <a:lnTo>
                  <a:pt x="916" y="295"/>
                </a:lnTo>
                <a:cubicBezTo>
                  <a:pt x="916" y="280"/>
                  <a:pt x="904" y="268"/>
                  <a:pt x="889" y="268"/>
                </a:cubicBezTo>
                <a:moveTo>
                  <a:pt x="246" y="268"/>
                </a:moveTo>
                <a:cubicBezTo>
                  <a:pt x="231" y="268"/>
                  <a:pt x="219" y="280"/>
                  <a:pt x="219" y="295"/>
                </a:cubicBezTo>
                <a:lnTo>
                  <a:pt x="219" y="455"/>
                </a:lnTo>
                <a:cubicBezTo>
                  <a:pt x="219" y="469"/>
                  <a:pt x="229" y="481"/>
                  <a:pt x="243" y="482"/>
                </a:cubicBezTo>
                <a:cubicBezTo>
                  <a:pt x="259" y="484"/>
                  <a:pt x="273" y="471"/>
                  <a:pt x="273" y="456"/>
                </a:cubicBezTo>
                <a:lnTo>
                  <a:pt x="273" y="295"/>
                </a:lnTo>
                <a:cubicBezTo>
                  <a:pt x="272" y="280"/>
                  <a:pt x="260" y="268"/>
                  <a:pt x="246" y="268"/>
                </a:cubicBezTo>
                <a:moveTo>
                  <a:pt x="246" y="0"/>
                </a:moveTo>
                <a:lnTo>
                  <a:pt x="134" y="0"/>
                </a:lnTo>
                <a:cubicBezTo>
                  <a:pt x="119" y="0"/>
                  <a:pt x="107" y="12"/>
                  <a:pt x="107" y="27"/>
                </a:cubicBezTo>
                <a:lnTo>
                  <a:pt x="107" y="187"/>
                </a:lnTo>
                <a:cubicBezTo>
                  <a:pt x="107" y="202"/>
                  <a:pt x="119" y="214"/>
                  <a:pt x="134" y="214"/>
                </a:cubicBezTo>
                <a:lnTo>
                  <a:pt x="246" y="214"/>
                </a:lnTo>
                <a:cubicBezTo>
                  <a:pt x="260" y="214"/>
                  <a:pt x="272" y="202"/>
                  <a:pt x="272" y="187"/>
                </a:cubicBezTo>
                <a:lnTo>
                  <a:pt x="272" y="27"/>
                </a:lnTo>
                <a:cubicBezTo>
                  <a:pt x="272" y="12"/>
                  <a:pt x="260" y="0"/>
                  <a:pt x="246" y="0"/>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extLst>
      <p:ext uri="{BB962C8B-B14F-4D97-AF65-F5344CB8AC3E}">
        <p14:creationId xmlns:p14="http://schemas.microsoft.com/office/powerpoint/2010/main" val="2603042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2">
          <a:extLst>
            <a:ext uri="{FF2B5EF4-FFF2-40B4-BE49-F238E27FC236}">
              <a16:creationId xmlns:a16="http://schemas.microsoft.com/office/drawing/2014/main" id="{D45F322B-5A3D-EBA3-5F31-21A6F5CF7D59}"/>
            </a:ext>
          </a:extLst>
        </p:cNvPr>
        <p:cNvGrpSpPr/>
        <p:nvPr/>
      </p:nvGrpSpPr>
      <p:grpSpPr>
        <a:xfrm>
          <a:off x="0" y="0"/>
          <a:ext cx="0" cy="0"/>
          <a:chOff x="0" y="0"/>
          <a:chExt cx="0" cy="0"/>
        </a:xfrm>
      </p:grpSpPr>
      <p:grpSp>
        <p:nvGrpSpPr>
          <p:cNvPr id="618" name="Google Shape;618;p58">
            <a:extLst>
              <a:ext uri="{FF2B5EF4-FFF2-40B4-BE49-F238E27FC236}">
                <a16:creationId xmlns:a16="http://schemas.microsoft.com/office/drawing/2014/main" id="{A7686ABF-6DDB-DD1D-1687-864C3031982A}"/>
              </a:ext>
            </a:extLst>
          </p:cNvPr>
          <p:cNvGrpSpPr/>
          <p:nvPr/>
        </p:nvGrpSpPr>
        <p:grpSpPr>
          <a:xfrm>
            <a:off x="5347736" y="1569720"/>
            <a:ext cx="3262864" cy="2202180"/>
            <a:chOff x="4184450" y="1409100"/>
            <a:chExt cx="3858600" cy="2797175"/>
          </a:xfrm>
        </p:grpSpPr>
        <p:sp>
          <p:nvSpPr>
            <p:cNvPr id="619" name="Google Shape;619;p58">
              <a:extLst>
                <a:ext uri="{FF2B5EF4-FFF2-40B4-BE49-F238E27FC236}">
                  <a16:creationId xmlns:a16="http://schemas.microsoft.com/office/drawing/2014/main" id="{FBA29945-E882-D011-17F6-B040143FF107}"/>
                </a:ext>
              </a:extLst>
            </p:cNvPr>
            <p:cNvSpPr/>
            <p:nvPr/>
          </p:nvSpPr>
          <p:spPr>
            <a:xfrm>
              <a:off x="5594975" y="3690175"/>
              <a:ext cx="1054500" cy="471600"/>
            </a:xfrm>
            <a:prstGeom prst="trapezoid">
              <a:avLst>
                <a:gd name="adj" fmla="val 35146"/>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620" name="Google Shape;620;p58">
              <a:extLst>
                <a:ext uri="{FF2B5EF4-FFF2-40B4-BE49-F238E27FC236}">
                  <a16:creationId xmlns:a16="http://schemas.microsoft.com/office/drawing/2014/main" id="{A7A53D05-6447-8F1D-342B-96C84C15E804}"/>
                </a:ext>
              </a:extLst>
            </p:cNvPr>
            <p:cNvSpPr/>
            <p:nvPr/>
          </p:nvSpPr>
          <p:spPr>
            <a:xfrm>
              <a:off x="4184450" y="1409100"/>
              <a:ext cx="3858600" cy="2325300"/>
            </a:xfrm>
            <a:prstGeom prst="roundRect">
              <a:avLst>
                <a:gd name="adj" fmla="val 33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621" name="Google Shape;621;p58">
              <a:extLst>
                <a:ext uri="{FF2B5EF4-FFF2-40B4-BE49-F238E27FC236}">
                  <a16:creationId xmlns:a16="http://schemas.microsoft.com/office/drawing/2014/main" id="{47FAF4C2-045A-995B-EA20-81EA7EFBBF1E}"/>
                </a:ext>
              </a:extLst>
            </p:cNvPr>
            <p:cNvSpPr/>
            <p:nvPr/>
          </p:nvSpPr>
          <p:spPr>
            <a:xfrm>
              <a:off x="5403275" y="4161875"/>
              <a:ext cx="1437900" cy="44400"/>
            </a:xfrm>
            <a:prstGeom prst="trapezoid">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
        <p:nvSpPr>
          <p:cNvPr id="463" name="Google Shape;463;p47">
            <a:extLst>
              <a:ext uri="{FF2B5EF4-FFF2-40B4-BE49-F238E27FC236}">
                <a16:creationId xmlns:a16="http://schemas.microsoft.com/office/drawing/2014/main" id="{D70296D6-7008-B723-5FAD-172504F1AD6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tr-TR" dirty="0"/>
              <a:t>Katılımcı Profili</a:t>
            </a:r>
            <a:endParaRPr dirty="0"/>
          </a:p>
        </p:txBody>
      </p:sp>
      <p:sp>
        <p:nvSpPr>
          <p:cNvPr id="465" name="Google Shape;465;p47">
            <a:extLst>
              <a:ext uri="{FF2B5EF4-FFF2-40B4-BE49-F238E27FC236}">
                <a16:creationId xmlns:a16="http://schemas.microsoft.com/office/drawing/2014/main" id="{07329A25-ECC4-C42D-CC98-D28BDC847C77}"/>
              </a:ext>
            </a:extLst>
          </p:cNvPr>
          <p:cNvSpPr txBox="1">
            <a:spLocks noGrp="1"/>
          </p:cNvSpPr>
          <p:nvPr>
            <p:ph type="subTitle" idx="2"/>
          </p:nvPr>
        </p:nvSpPr>
        <p:spPr>
          <a:xfrm>
            <a:off x="720000" y="1341120"/>
            <a:ext cx="4560660" cy="2720340"/>
          </a:xfrm>
          <a:prstGeom prst="rect">
            <a:avLst/>
          </a:prstGeom>
        </p:spPr>
        <p:txBody>
          <a:bodyPr spcFirstLastPara="1" wrap="square" lIns="91425" tIns="91425" rIns="91425" bIns="91425" anchor="t" anchorCtr="0">
            <a:noAutofit/>
          </a:bodyPr>
          <a:lstStyle/>
          <a:p>
            <a:pPr marL="0" lvl="0" indent="0"/>
            <a:r>
              <a:rPr lang="tr-TR" dirty="0"/>
              <a:t>.</a:t>
            </a:r>
          </a:p>
          <a:p>
            <a:pPr marL="285750" lvl="0" indent="-285750">
              <a:buFont typeface="Arial" panose="020B0604020202020204" pitchFamily="34" charset="0"/>
              <a:buChar char="•"/>
            </a:pPr>
            <a:r>
              <a:rPr lang="tr-TR" dirty="0"/>
              <a:t>Toplam 24 katılımcı ile gerçekleştirilen testlerde yaş aralığı 18–46 arasında değişmektedir.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dirty="0"/>
              <a:t>Katılımcıların </a:t>
            </a:r>
            <a:r>
              <a:rPr lang="tr-TR" b="1" dirty="0"/>
              <a:t>%50’si </a:t>
            </a:r>
            <a:r>
              <a:rPr lang="tr-TR" dirty="0"/>
              <a:t>erkek, </a:t>
            </a:r>
            <a:r>
              <a:rPr lang="tr-TR" b="1" dirty="0"/>
              <a:t>%33,3’ü </a:t>
            </a:r>
            <a:r>
              <a:rPr lang="tr-TR" dirty="0"/>
              <a:t>kadın</a:t>
            </a:r>
            <a:r>
              <a:rPr lang="tr-TR" b="1" dirty="0"/>
              <a:t>, %16,7’si </a:t>
            </a:r>
            <a:r>
              <a:rPr lang="tr-TR" dirty="0"/>
              <a:t>cinsiyet belirtmemiştir.</a:t>
            </a:r>
          </a:p>
          <a:p>
            <a:pPr marL="0" lvl="0" indent="0" algn="l" rtl="0">
              <a:spcBef>
                <a:spcPts val="0"/>
              </a:spcBef>
              <a:spcAft>
                <a:spcPts val="0"/>
              </a:spcAft>
              <a:buNone/>
            </a:pPr>
            <a:endParaRPr dirty="0"/>
          </a:p>
        </p:txBody>
      </p:sp>
      <p:pic>
        <p:nvPicPr>
          <p:cNvPr id="13316" name="Picture 4" descr="Formlar yanıt grafiği. Soru başlığı:   1.2. Cinsiyetiniz nedir?  . Yanıt sayısı: 24 yanıt.">
            <a:extLst>
              <a:ext uri="{FF2B5EF4-FFF2-40B4-BE49-F238E27FC236}">
                <a16:creationId xmlns:a16="http://schemas.microsoft.com/office/drawing/2014/main" id="{2C0F877D-4E60-9E67-63BA-375339C0D6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8414" y="1804018"/>
            <a:ext cx="3075840" cy="1294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41491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88">
          <a:extLst>
            <a:ext uri="{FF2B5EF4-FFF2-40B4-BE49-F238E27FC236}">
              <a16:creationId xmlns:a16="http://schemas.microsoft.com/office/drawing/2014/main" id="{653F73D7-7534-AB7F-3762-F1D2E9B4C81C}"/>
            </a:ext>
          </a:extLst>
        </p:cNvPr>
        <p:cNvGrpSpPr/>
        <p:nvPr/>
      </p:nvGrpSpPr>
      <p:grpSpPr>
        <a:xfrm>
          <a:off x="0" y="0"/>
          <a:ext cx="0" cy="0"/>
          <a:chOff x="0" y="0"/>
          <a:chExt cx="0" cy="0"/>
        </a:xfrm>
      </p:grpSpPr>
      <p:sp>
        <p:nvSpPr>
          <p:cNvPr id="489" name="Google Shape;489;p49">
            <a:extLst>
              <a:ext uri="{FF2B5EF4-FFF2-40B4-BE49-F238E27FC236}">
                <a16:creationId xmlns:a16="http://schemas.microsoft.com/office/drawing/2014/main" id="{936190C1-36D0-292A-83BA-1C877D00A84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tr-TR" dirty="0"/>
              <a:t>Farkındalık Etkisi</a:t>
            </a:r>
            <a:br>
              <a:rPr lang="nn-NO" dirty="0"/>
            </a:br>
            <a:endParaRPr dirty="0"/>
          </a:p>
        </p:txBody>
      </p:sp>
      <p:sp>
        <p:nvSpPr>
          <p:cNvPr id="490" name="Google Shape;490;p49">
            <a:extLst>
              <a:ext uri="{FF2B5EF4-FFF2-40B4-BE49-F238E27FC236}">
                <a16:creationId xmlns:a16="http://schemas.microsoft.com/office/drawing/2014/main" id="{47A3274C-D909-0D58-78D1-B61441DB44A0}"/>
              </a:ext>
            </a:extLst>
          </p:cNvPr>
          <p:cNvSpPr txBox="1">
            <a:spLocks noGrp="1"/>
          </p:cNvSpPr>
          <p:nvPr>
            <p:ph type="subTitle" idx="1"/>
          </p:nvPr>
        </p:nvSpPr>
        <p:spPr>
          <a:xfrm>
            <a:off x="756236" y="1402080"/>
            <a:ext cx="3924660" cy="3165455"/>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tr-TR" dirty="0"/>
              <a:t>Katılımcıların </a:t>
            </a:r>
            <a:r>
              <a:rPr lang="tr-TR" b="1" dirty="0"/>
              <a:t>%62,5’i</a:t>
            </a:r>
            <a:r>
              <a:rPr lang="tr-TR" dirty="0"/>
              <a:t>, oyunun bağımlılık farkındalığını yüksek oranda artırdığını belirtmiştir.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b="1" dirty="0"/>
              <a:t>%26,1’i çok etkileyici</a:t>
            </a:r>
            <a:r>
              <a:rPr lang="tr-TR" dirty="0"/>
              <a:t>, </a:t>
            </a:r>
            <a:r>
              <a:rPr lang="tr-TR" b="1" dirty="0"/>
              <a:t>%52,2’si </a:t>
            </a:r>
            <a:r>
              <a:rPr lang="tr-TR" dirty="0"/>
              <a:t>ise </a:t>
            </a:r>
            <a:r>
              <a:rPr lang="tr-TR" b="1" dirty="0"/>
              <a:t>etkileyici</a:t>
            </a:r>
            <a:r>
              <a:rPr lang="tr-TR" dirty="0"/>
              <a:t> olarak yanıtlamıştır.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dirty="0"/>
              <a:t>Bu sonuçlar, oyunun duygusal anlatım gücünü ve tema aktarımını başarıyla sağladığını göstermektedir..</a:t>
            </a:r>
            <a:endParaRPr dirty="0"/>
          </a:p>
        </p:txBody>
      </p:sp>
      <p:pic>
        <p:nvPicPr>
          <p:cNvPr id="12293" name="Picture 5" descr="Formlar yanıt grafiği. Soru başlığı:   2.1. Oyun, bağımlılıkla ilgili farkındalığınızı artırdı mı?  . Yanıt sayısı: 24 yanıt.">
            <a:extLst>
              <a:ext uri="{FF2B5EF4-FFF2-40B4-BE49-F238E27FC236}">
                <a16:creationId xmlns:a16="http://schemas.microsoft.com/office/drawing/2014/main" id="{5D9FC86D-0527-404F-04A5-8625F60FE7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9358" y="1529497"/>
            <a:ext cx="3924661" cy="165162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26889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88">
          <a:extLst>
            <a:ext uri="{FF2B5EF4-FFF2-40B4-BE49-F238E27FC236}">
              <a16:creationId xmlns:a16="http://schemas.microsoft.com/office/drawing/2014/main" id="{E86D2CEB-DED8-86D7-3D73-611DC44D8903}"/>
            </a:ext>
          </a:extLst>
        </p:cNvPr>
        <p:cNvGrpSpPr/>
        <p:nvPr/>
      </p:nvGrpSpPr>
      <p:grpSpPr>
        <a:xfrm>
          <a:off x="0" y="0"/>
          <a:ext cx="0" cy="0"/>
          <a:chOff x="0" y="0"/>
          <a:chExt cx="0" cy="0"/>
        </a:xfrm>
      </p:grpSpPr>
      <p:grpSp>
        <p:nvGrpSpPr>
          <p:cNvPr id="2" name="Google Shape;647;p60">
            <a:extLst>
              <a:ext uri="{FF2B5EF4-FFF2-40B4-BE49-F238E27FC236}">
                <a16:creationId xmlns:a16="http://schemas.microsoft.com/office/drawing/2014/main" id="{C2C43080-F345-DABD-1197-B5C1374FA745}"/>
              </a:ext>
            </a:extLst>
          </p:cNvPr>
          <p:cNvGrpSpPr/>
          <p:nvPr/>
        </p:nvGrpSpPr>
        <p:grpSpPr>
          <a:xfrm rot="16200000">
            <a:off x="5662786" y="187262"/>
            <a:ext cx="2090627" cy="4272200"/>
            <a:chOff x="5573700" y="1333011"/>
            <a:chExt cx="1740000" cy="2970466"/>
          </a:xfrm>
        </p:grpSpPr>
        <p:sp>
          <p:nvSpPr>
            <p:cNvPr id="3" name="Google Shape;648;p60">
              <a:extLst>
                <a:ext uri="{FF2B5EF4-FFF2-40B4-BE49-F238E27FC236}">
                  <a16:creationId xmlns:a16="http://schemas.microsoft.com/office/drawing/2014/main" id="{751918C6-4C87-D9CF-748F-1ECB7EC253B2}"/>
                </a:ext>
              </a:extLst>
            </p:cNvPr>
            <p:cNvSpPr/>
            <p:nvPr/>
          </p:nvSpPr>
          <p:spPr>
            <a:xfrm>
              <a:off x="5573700" y="1333011"/>
              <a:ext cx="1740000" cy="2970466"/>
            </a:xfrm>
            <a:prstGeom prst="roundRect">
              <a:avLst>
                <a:gd name="adj" fmla="val 33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rchivo"/>
                <a:ea typeface="Archivo"/>
                <a:cs typeface="Archivo"/>
                <a:sym typeface="Archivo"/>
              </a:endParaRPr>
            </a:p>
          </p:txBody>
        </p:sp>
        <p:sp>
          <p:nvSpPr>
            <p:cNvPr id="4" name="Google Shape;649;p60">
              <a:extLst>
                <a:ext uri="{FF2B5EF4-FFF2-40B4-BE49-F238E27FC236}">
                  <a16:creationId xmlns:a16="http://schemas.microsoft.com/office/drawing/2014/main" id="{DE39D886-29C2-04E7-BEAC-142C8B3CF150}"/>
                </a:ext>
              </a:extLst>
            </p:cNvPr>
            <p:cNvSpPr/>
            <p:nvPr/>
          </p:nvSpPr>
          <p:spPr>
            <a:xfrm>
              <a:off x="6393701" y="4165019"/>
              <a:ext cx="128662" cy="100579"/>
            </a:xfrm>
            <a:prstGeom prst="trapezoid">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
        <p:nvSpPr>
          <p:cNvPr id="489" name="Google Shape;489;p49">
            <a:extLst>
              <a:ext uri="{FF2B5EF4-FFF2-40B4-BE49-F238E27FC236}">
                <a16:creationId xmlns:a16="http://schemas.microsoft.com/office/drawing/2014/main" id="{68C08009-29EB-4504-D046-C581AA2B0F2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nn-NO" dirty="0"/>
              <a:t>Empati ve Bilgilendirme</a:t>
            </a:r>
            <a:br>
              <a:rPr lang="nn-NO" dirty="0"/>
            </a:br>
            <a:endParaRPr dirty="0"/>
          </a:p>
        </p:txBody>
      </p:sp>
      <p:sp>
        <p:nvSpPr>
          <p:cNvPr id="490" name="Google Shape;490;p49">
            <a:extLst>
              <a:ext uri="{FF2B5EF4-FFF2-40B4-BE49-F238E27FC236}">
                <a16:creationId xmlns:a16="http://schemas.microsoft.com/office/drawing/2014/main" id="{8275BC4E-BBBD-12FC-E06F-00B50E6FB4BE}"/>
              </a:ext>
            </a:extLst>
          </p:cNvPr>
          <p:cNvSpPr txBox="1">
            <a:spLocks noGrp="1"/>
          </p:cNvSpPr>
          <p:nvPr>
            <p:ph type="subTitle" idx="1"/>
          </p:nvPr>
        </p:nvSpPr>
        <p:spPr>
          <a:xfrm>
            <a:off x="756236" y="1402080"/>
            <a:ext cx="3924660" cy="3165455"/>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tr-TR" dirty="0"/>
              <a:t>Katılımcıların </a:t>
            </a:r>
            <a:r>
              <a:rPr lang="tr-TR" b="1" dirty="0"/>
              <a:t>%70,8’i, </a:t>
            </a:r>
            <a:r>
              <a:rPr lang="tr-TR" dirty="0"/>
              <a:t>oyun karakteriyle yüksek düzeyde empati kurabildiğini ifade etmiştir.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dirty="0"/>
              <a:t>Aynı oranda katılımcı, oyundaki bilgilendirici içerikleri yeterli bulmuştur.</a:t>
            </a:r>
            <a:endParaRPr dirty="0"/>
          </a:p>
        </p:txBody>
      </p:sp>
      <p:pic>
        <p:nvPicPr>
          <p:cNvPr id="11266" name="Picture 2" descr="Formlar yanıt grafiği. Soru başlığı:   2.3. Oyunda geçen olaylara ve karaktere empati kurabildiniz mi?  . Yanıt sayısı: 24 yanıt.">
            <a:extLst>
              <a:ext uri="{FF2B5EF4-FFF2-40B4-BE49-F238E27FC236}">
                <a16:creationId xmlns:a16="http://schemas.microsoft.com/office/drawing/2014/main" id="{B9D0F8E5-0F81-E2E7-A6EC-2B82F6FC87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0406" y="1402080"/>
            <a:ext cx="3876253" cy="1842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19651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İçerikler </a:t>
            </a:r>
            <a:endParaRPr dirty="0"/>
          </a:p>
        </p:txBody>
      </p:sp>
      <p:sp>
        <p:nvSpPr>
          <p:cNvPr id="409" name="Google Shape;409;p42"/>
          <p:cNvSpPr txBox="1">
            <a:spLocks noGrp="1"/>
          </p:cNvSpPr>
          <p:nvPr>
            <p:ph type="subTitle" idx="13"/>
          </p:nvPr>
        </p:nvSpPr>
        <p:spPr>
          <a:xfrm>
            <a:off x="3558300" y="1801116"/>
            <a:ext cx="2838300" cy="76700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a:t>Oyun Mekaniği ve Anlatı</a:t>
            </a:r>
            <a:endParaRPr dirty="0"/>
          </a:p>
        </p:txBody>
      </p:sp>
      <p:sp>
        <p:nvSpPr>
          <p:cNvPr id="414" name="Google Shape;414;p42"/>
          <p:cNvSpPr txBox="1">
            <a:spLocks noGrp="1"/>
          </p:cNvSpPr>
          <p:nvPr>
            <p:ph type="subTitle" idx="9"/>
          </p:nvPr>
        </p:nvSpPr>
        <p:spPr>
          <a:xfrm>
            <a:off x="720000" y="1801115"/>
            <a:ext cx="2838300" cy="76700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a:t>Projenin Amacı ve Önemi</a:t>
            </a:r>
            <a:endParaRPr dirty="0"/>
          </a:p>
        </p:txBody>
      </p:sp>
      <p:sp>
        <p:nvSpPr>
          <p:cNvPr id="415" name="Google Shape;415;p42"/>
          <p:cNvSpPr txBox="1">
            <a:spLocks noGrp="1"/>
          </p:cNvSpPr>
          <p:nvPr>
            <p:ph type="title" idx="5"/>
          </p:nvPr>
        </p:nvSpPr>
        <p:spPr>
          <a:xfrm>
            <a:off x="821600" y="1332025"/>
            <a:ext cx="9048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
              <a:t>01</a:t>
            </a:r>
            <a:endParaRPr/>
          </a:p>
        </p:txBody>
      </p:sp>
      <p:sp>
        <p:nvSpPr>
          <p:cNvPr id="416" name="Google Shape;416;p42"/>
          <p:cNvSpPr txBox="1">
            <a:spLocks noGrp="1"/>
          </p:cNvSpPr>
          <p:nvPr>
            <p:ph type="title" idx="6"/>
          </p:nvPr>
        </p:nvSpPr>
        <p:spPr>
          <a:xfrm>
            <a:off x="821600" y="3064618"/>
            <a:ext cx="9048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 dirty="0"/>
              <a:t>0</a:t>
            </a:r>
            <a:r>
              <a:rPr lang="tr-TR" dirty="0"/>
              <a:t>4</a:t>
            </a:r>
            <a:endParaRPr dirty="0"/>
          </a:p>
        </p:txBody>
      </p:sp>
      <p:sp>
        <p:nvSpPr>
          <p:cNvPr id="417" name="Google Shape;417;p42"/>
          <p:cNvSpPr txBox="1">
            <a:spLocks noGrp="1"/>
          </p:cNvSpPr>
          <p:nvPr>
            <p:ph type="title" idx="7"/>
          </p:nvPr>
        </p:nvSpPr>
        <p:spPr>
          <a:xfrm>
            <a:off x="3659900" y="1332025"/>
            <a:ext cx="9048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 dirty="0"/>
              <a:t>02</a:t>
            </a:r>
            <a:endParaRPr dirty="0"/>
          </a:p>
        </p:txBody>
      </p:sp>
      <p:sp>
        <p:nvSpPr>
          <p:cNvPr id="418" name="Google Shape;418;p42"/>
          <p:cNvSpPr txBox="1">
            <a:spLocks noGrp="1"/>
          </p:cNvSpPr>
          <p:nvPr>
            <p:ph type="title" idx="8"/>
          </p:nvPr>
        </p:nvSpPr>
        <p:spPr>
          <a:xfrm>
            <a:off x="3659900" y="3064618"/>
            <a:ext cx="9048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 dirty="0"/>
              <a:t>0</a:t>
            </a:r>
            <a:r>
              <a:rPr lang="tr-TR" dirty="0"/>
              <a:t>5</a:t>
            </a:r>
            <a:endParaRPr dirty="0"/>
          </a:p>
        </p:txBody>
      </p:sp>
      <p:sp>
        <p:nvSpPr>
          <p:cNvPr id="419" name="Google Shape;419;p42"/>
          <p:cNvSpPr txBox="1">
            <a:spLocks noGrp="1"/>
          </p:cNvSpPr>
          <p:nvPr>
            <p:ph type="subTitle" idx="14"/>
          </p:nvPr>
        </p:nvSpPr>
        <p:spPr>
          <a:xfrm>
            <a:off x="720000" y="3533775"/>
            <a:ext cx="2838300" cy="76700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a:t>Anket Verileri ve Bulgular</a:t>
            </a:r>
            <a:endParaRPr dirty="0"/>
          </a:p>
        </p:txBody>
      </p:sp>
      <p:sp>
        <p:nvSpPr>
          <p:cNvPr id="420" name="Google Shape;420;p42"/>
          <p:cNvSpPr txBox="1">
            <a:spLocks noGrp="1"/>
          </p:cNvSpPr>
          <p:nvPr>
            <p:ph type="subTitle" idx="15"/>
          </p:nvPr>
        </p:nvSpPr>
        <p:spPr>
          <a:xfrm>
            <a:off x="3558300" y="3533776"/>
            <a:ext cx="2838300" cy="47494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a:t>Sonuç</a:t>
            </a:r>
            <a:endParaRPr dirty="0"/>
          </a:p>
        </p:txBody>
      </p:sp>
      <p:sp>
        <p:nvSpPr>
          <p:cNvPr id="11" name="Google Shape;409;p42">
            <a:extLst>
              <a:ext uri="{FF2B5EF4-FFF2-40B4-BE49-F238E27FC236}">
                <a16:creationId xmlns:a16="http://schemas.microsoft.com/office/drawing/2014/main" id="{67A7B4F0-0B83-BD13-37A9-4EF5055B74D4}"/>
              </a:ext>
            </a:extLst>
          </p:cNvPr>
          <p:cNvSpPr txBox="1">
            <a:spLocks/>
          </p:cNvSpPr>
          <p:nvPr/>
        </p:nvSpPr>
        <p:spPr>
          <a:xfrm>
            <a:off x="6225300" y="1801116"/>
            <a:ext cx="2838300" cy="76700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IBM Plex Mono"/>
              <a:buNone/>
              <a:defRPr sz="1800" b="1" i="0" u="none" strike="noStrike" cap="none">
                <a:solidFill>
                  <a:schemeClr val="dk1"/>
                </a:solidFill>
                <a:latin typeface="IBM Plex Mono"/>
                <a:ea typeface="IBM Plex Mono"/>
                <a:cs typeface="IBM Plex Mono"/>
                <a:sym typeface="IBM Plex Mono"/>
              </a:defRPr>
            </a:lvl1pPr>
            <a:lvl2pPr marL="914400" marR="0" lvl="1"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2pPr>
            <a:lvl3pPr marL="1371600" marR="0" lvl="2"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3pPr>
            <a:lvl4pPr marL="1828800" marR="0" lvl="3"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4pPr>
            <a:lvl5pPr marL="2286000" marR="0" lvl="4"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5pPr>
            <a:lvl6pPr marL="2743200" marR="0" lvl="5"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6pPr>
            <a:lvl7pPr marL="3200400" marR="0" lvl="6"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7pPr>
            <a:lvl8pPr marL="3657600" marR="0" lvl="7"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8pPr>
            <a:lvl9pPr marL="4114800" marR="0" lvl="8"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9pPr>
          </a:lstStyle>
          <a:p>
            <a:pPr marL="0" indent="0"/>
            <a:r>
              <a:rPr lang="tr-TR" dirty="0"/>
              <a:t>Teknoloji ve Yazılım Altyapısı</a:t>
            </a:r>
          </a:p>
        </p:txBody>
      </p:sp>
      <p:sp>
        <p:nvSpPr>
          <p:cNvPr id="12" name="Google Shape;417;p42">
            <a:extLst>
              <a:ext uri="{FF2B5EF4-FFF2-40B4-BE49-F238E27FC236}">
                <a16:creationId xmlns:a16="http://schemas.microsoft.com/office/drawing/2014/main" id="{827C7C33-6D10-A98D-7F19-3055B883D42B}"/>
              </a:ext>
            </a:extLst>
          </p:cNvPr>
          <p:cNvSpPr txBox="1">
            <a:spLocks/>
          </p:cNvSpPr>
          <p:nvPr/>
        </p:nvSpPr>
        <p:spPr>
          <a:xfrm>
            <a:off x="6326900" y="1332025"/>
            <a:ext cx="904800" cy="447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dk1"/>
              </a:buClr>
              <a:buSzPts val="3000"/>
              <a:buFont typeface="IBM Plex Mono"/>
              <a:buNone/>
              <a:defRPr sz="2400" b="1" i="0" u="none" strike="noStrike" cap="none">
                <a:solidFill>
                  <a:schemeClr val="accent3"/>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9pPr>
          </a:lstStyle>
          <a:p>
            <a:r>
              <a:rPr lang="de" dirty="0"/>
              <a:t>0</a:t>
            </a:r>
            <a:r>
              <a:rPr lang="tr-TR" dirty="0"/>
              <a:t>3</a:t>
            </a:r>
            <a:endParaRPr lang="de" dirty="0"/>
          </a:p>
        </p:txBody>
      </p:sp>
      <p:sp>
        <p:nvSpPr>
          <p:cNvPr id="13" name="Google Shape;418;p42">
            <a:extLst>
              <a:ext uri="{FF2B5EF4-FFF2-40B4-BE49-F238E27FC236}">
                <a16:creationId xmlns:a16="http://schemas.microsoft.com/office/drawing/2014/main" id="{F57E83AC-1DF3-456A-BD37-389FF15795CF}"/>
              </a:ext>
            </a:extLst>
          </p:cNvPr>
          <p:cNvSpPr txBox="1">
            <a:spLocks/>
          </p:cNvSpPr>
          <p:nvPr/>
        </p:nvSpPr>
        <p:spPr>
          <a:xfrm>
            <a:off x="6326900" y="3064618"/>
            <a:ext cx="904800" cy="447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dk1"/>
              </a:buClr>
              <a:buSzPts val="3000"/>
              <a:buFont typeface="IBM Plex Mono"/>
              <a:buNone/>
              <a:defRPr sz="2400" b="1" i="0" u="none" strike="noStrike" cap="none">
                <a:solidFill>
                  <a:schemeClr val="accent3"/>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1"/>
              </a:buClr>
              <a:buSzPts val="3000"/>
              <a:buFont typeface="IBM Plex Mono"/>
              <a:buNone/>
              <a:defRPr sz="3000" b="1" i="0" u="none" strike="noStrike" cap="none">
                <a:solidFill>
                  <a:schemeClr val="dk1"/>
                </a:solidFill>
                <a:latin typeface="IBM Plex Mono"/>
                <a:ea typeface="IBM Plex Mono"/>
                <a:cs typeface="IBM Plex Mono"/>
                <a:sym typeface="IBM Plex Mono"/>
              </a:defRPr>
            </a:lvl9pPr>
          </a:lstStyle>
          <a:p>
            <a:r>
              <a:rPr lang="de" dirty="0"/>
              <a:t>0</a:t>
            </a:r>
            <a:r>
              <a:rPr lang="tr-TR" dirty="0"/>
              <a:t>6</a:t>
            </a:r>
            <a:endParaRPr lang="de" dirty="0"/>
          </a:p>
        </p:txBody>
      </p:sp>
      <p:sp>
        <p:nvSpPr>
          <p:cNvPr id="14" name="Google Shape;420;p42">
            <a:extLst>
              <a:ext uri="{FF2B5EF4-FFF2-40B4-BE49-F238E27FC236}">
                <a16:creationId xmlns:a16="http://schemas.microsoft.com/office/drawing/2014/main" id="{14934C0C-7586-C2F4-066D-B411740219CD}"/>
              </a:ext>
            </a:extLst>
          </p:cNvPr>
          <p:cNvSpPr txBox="1">
            <a:spLocks/>
          </p:cNvSpPr>
          <p:nvPr/>
        </p:nvSpPr>
        <p:spPr>
          <a:xfrm>
            <a:off x="6225300" y="3533776"/>
            <a:ext cx="2838300" cy="4749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IBM Plex Mono"/>
              <a:buNone/>
              <a:defRPr sz="1800" b="1" i="0" u="none" strike="noStrike" cap="none">
                <a:solidFill>
                  <a:schemeClr val="dk1"/>
                </a:solidFill>
                <a:latin typeface="IBM Plex Mono"/>
                <a:ea typeface="IBM Plex Mono"/>
                <a:cs typeface="IBM Plex Mono"/>
                <a:sym typeface="IBM Plex Mono"/>
              </a:defRPr>
            </a:lvl1pPr>
            <a:lvl2pPr marL="914400" marR="0" lvl="1"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2pPr>
            <a:lvl3pPr marL="1371600" marR="0" lvl="2"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3pPr>
            <a:lvl4pPr marL="1828800" marR="0" lvl="3"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4pPr>
            <a:lvl5pPr marL="2286000" marR="0" lvl="4"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5pPr>
            <a:lvl6pPr marL="2743200" marR="0" lvl="5"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6pPr>
            <a:lvl7pPr marL="3200400" marR="0" lvl="6"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7pPr>
            <a:lvl8pPr marL="3657600" marR="0" lvl="7"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8pPr>
            <a:lvl9pPr marL="4114800" marR="0" lvl="8" indent="-317500" algn="l"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9pPr>
          </a:lstStyle>
          <a:p>
            <a:pPr marL="0" indent="0"/>
            <a:r>
              <a:rPr lang="tr-TR" dirty="0"/>
              <a:t>Referanslar</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3E2E61FA-9383-BEE6-63D2-DD87655E4BD7}"/>
            </a:ext>
          </a:extLst>
        </p:cNvPr>
        <p:cNvGrpSpPr/>
        <p:nvPr/>
      </p:nvGrpSpPr>
      <p:grpSpPr>
        <a:xfrm>
          <a:off x="0" y="0"/>
          <a:ext cx="0" cy="0"/>
          <a:chOff x="0" y="0"/>
          <a:chExt cx="0" cy="0"/>
        </a:xfrm>
      </p:grpSpPr>
      <p:pic>
        <p:nvPicPr>
          <p:cNvPr id="14338" name="Picture 2" descr="Formlar yanıt grafiği. Soru başlığı:   3.1. Oyunun kontrolleri sizin için anlaşılır mıydı?  . Yanıt sayısı: 24 yanıt.">
            <a:extLst>
              <a:ext uri="{FF2B5EF4-FFF2-40B4-BE49-F238E27FC236}">
                <a16:creationId xmlns:a16="http://schemas.microsoft.com/office/drawing/2014/main" id="{B0E96C29-C943-377A-E9C4-162AECCAA53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73" r="22354"/>
          <a:stretch>
            <a:fillRect/>
          </a:stretch>
        </p:blipFill>
        <p:spPr bwMode="auto">
          <a:xfrm>
            <a:off x="4047345" y="2442942"/>
            <a:ext cx="3551441" cy="197767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a:ext uri="{909E8E84-426E-40DD-AFC4-6F175D3DCCD1}">
              <a14:hiddenFill xmlns:a14="http://schemas.microsoft.com/office/drawing/2010/main">
                <a:solidFill>
                  <a:srgbClr val="FFFFFF"/>
                </a:solidFill>
              </a14:hiddenFill>
            </a:ext>
          </a:extLst>
        </p:spPr>
      </p:pic>
      <p:sp>
        <p:nvSpPr>
          <p:cNvPr id="457" name="Google Shape;457;p46">
            <a:extLst>
              <a:ext uri="{FF2B5EF4-FFF2-40B4-BE49-F238E27FC236}">
                <a16:creationId xmlns:a16="http://schemas.microsoft.com/office/drawing/2014/main" id="{4A2882E6-C079-B723-2F11-917E80B41FB9}"/>
              </a:ext>
            </a:extLst>
          </p:cNvPr>
          <p:cNvSpPr txBox="1">
            <a:spLocks noGrp="1"/>
          </p:cNvSpPr>
          <p:nvPr>
            <p:ph type="title"/>
          </p:nvPr>
        </p:nvSpPr>
        <p:spPr>
          <a:xfrm>
            <a:off x="719999" y="528268"/>
            <a:ext cx="6811331" cy="977400"/>
          </a:xfrm>
          <a:prstGeom prst="rect">
            <a:avLst/>
          </a:prstGeom>
        </p:spPr>
        <p:txBody>
          <a:bodyPr spcFirstLastPara="1" wrap="square" lIns="91425" tIns="91425" rIns="91425" bIns="91425" anchor="t" anchorCtr="0">
            <a:noAutofit/>
          </a:bodyPr>
          <a:lstStyle/>
          <a:p>
            <a:pPr lvl="0"/>
            <a:r>
              <a:rPr lang="tr-TR" sz="2400" dirty="0"/>
              <a:t>Teknik Yeterlilik ve Oynanabilirlik</a:t>
            </a:r>
            <a:endParaRPr sz="2400" dirty="0"/>
          </a:p>
        </p:txBody>
      </p:sp>
      <p:sp>
        <p:nvSpPr>
          <p:cNvPr id="458" name="Google Shape;458;p46">
            <a:extLst>
              <a:ext uri="{FF2B5EF4-FFF2-40B4-BE49-F238E27FC236}">
                <a16:creationId xmlns:a16="http://schemas.microsoft.com/office/drawing/2014/main" id="{523377B4-C16C-1617-918E-45CCEA2F1521}"/>
              </a:ext>
            </a:extLst>
          </p:cNvPr>
          <p:cNvSpPr txBox="1">
            <a:spLocks noGrp="1"/>
          </p:cNvSpPr>
          <p:nvPr>
            <p:ph type="subTitle" idx="1"/>
          </p:nvPr>
        </p:nvSpPr>
        <p:spPr>
          <a:xfrm>
            <a:off x="719999" y="1653540"/>
            <a:ext cx="4361667" cy="2619201"/>
          </a:xfrm>
          <a:prstGeom prst="rect">
            <a:avLst/>
          </a:prstGeom>
        </p:spPr>
        <p:txBody>
          <a:bodyPr spcFirstLastPara="1" wrap="square" lIns="91425" tIns="91425" rIns="91425" bIns="91425" anchor="t" anchorCtr="0">
            <a:noAutofit/>
          </a:bodyPr>
          <a:lstStyle/>
          <a:p>
            <a:pPr marL="171450" indent="-171450">
              <a:buFont typeface="Arial" panose="020B0604020202020204" pitchFamily="34" charset="0"/>
              <a:buChar char="•"/>
            </a:pPr>
            <a:r>
              <a:rPr lang="tr-TR" b="1" dirty="0"/>
              <a:t>%79,2 </a:t>
            </a:r>
            <a:r>
              <a:rPr lang="tr-TR" dirty="0"/>
              <a:t>oranında kullanıcı, oyunun kontrollerini anlaşılır bulmuştur.</a:t>
            </a:r>
          </a:p>
          <a:p>
            <a:pPr marL="171450" indent="-171450">
              <a:buFont typeface="Arial" panose="020B0604020202020204" pitchFamily="34" charset="0"/>
              <a:buChar char="•"/>
            </a:pPr>
            <a:endParaRPr lang="tr-TR" dirty="0"/>
          </a:p>
          <a:p>
            <a:pPr marL="171450" indent="-171450">
              <a:buFont typeface="Arial" panose="020B0604020202020204" pitchFamily="34" charset="0"/>
              <a:buChar char="•"/>
            </a:pPr>
            <a:r>
              <a:rPr lang="tr-TR" b="1" dirty="0"/>
              <a:t>Görsel kalite değerlendirmesi:</a:t>
            </a:r>
          </a:p>
          <a:p>
            <a:pPr marL="171450" indent="-171450">
              <a:buFont typeface="Arial" panose="020B0604020202020204" pitchFamily="34" charset="0"/>
              <a:buChar char="•"/>
            </a:pPr>
            <a:endParaRPr lang="tr-TR" dirty="0"/>
          </a:p>
          <a:p>
            <a:pPr marL="285750" indent="-285750">
              <a:buFont typeface="Wingdings" panose="05000000000000000000" pitchFamily="2" charset="2"/>
              <a:buChar char="q"/>
            </a:pPr>
            <a:r>
              <a:rPr lang="tr-TR" b="1" dirty="0"/>
              <a:t>%66,7 İyi</a:t>
            </a:r>
          </a:p>
          <a:p>
            <a:pPr marL="285750" indent="-285750">
              <a:buFont typeface="Wingdings" panose="05000000000000000000" pitchFamily="2" charset="2"/>
              <a:buChar char="q"/>
            </a:pPr>
            <a:endParaRPr lang="tr-TR" dirty="0"/>
          </a:p>
          <a:p>
            <a:pPr marL="285750" indent="-285750">
              <a:buFont typeface="Wingdings" panose="05000000000000000000" pitchFamily="2" charset="2"/>
              <a:buChar char="q"/>
            </a:pPr>
            <a:r>
              <a:rPr lang="tr-TR" b="1" dirty="0"/>
              <a:t>%25 Mükemmel</a:t>
            </a:r>
          </a:p>
          <a:p>
            <a:pPr marL="285750" indent="-285750">
              <a:buFont typeface="Wingdings" panose="05000000000000000000" pitchFamily="2" charset="2"/>
              <a:buChar char="q"/>
            </a:pPr>
            <a:endParaRPr lang="tr-TR" dirty="0"/>
          </a:p>
          <a:p>
            <a:pPr marL="285750" indent="-285750">
              <a:buFont typeface="Wingdings" panose="05000000000000000000" pitchFamily="2" charset="2"/>
              <a:buChar char="q"/>
            </a:pPr>
            <a:r>
              <a:rPr lang="tr-TR" b="1" dirty="0"/>
              <a:t>%8,3 Orta</a:t>
            </a:r>
          </a:p>
          <a:p>
            <a:pPr marL="171450" indent="-171450">
              <a:buFont typeface="Arial" panose="020B0604020202020204" pitchFamily="34" charset="0"/>
              <a:buChar char="•"/>
            </a:pPr>
            <a:endParaRPr lang="tr-TR" dirty="0"/>
          </a:p>
          <a:p>
            <a:pPr marL="171450" indent="-171450">
              <a:buFont typeface="Arial" panose="020B0604020202020204" pitchFamily="34" charset="0"/>
              <a:buChar char="•"/>
            </a:pPr>
            <a:endParaRPr lang="de-DE" dirty="0"/>
          </a:p>
        </p:txBody>
      </p:sp>
    </p:spTree>
    <p:extLst>
      <p:ext uri="{BB962C8B-B14F-4D97-AF65-F5344CB8AC3E}">
        <p14:creationId xmlns:p14="http://schemas.microsoft.com/office/powerpoint/2010/main" val="12928536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8">
          <a:extLst>
            <a:ext uri="{FF2B5EF4-FFF2-40B4-BE49-F238E27FC236}">
              <a16:creationId xmlns:a16="http://schemas.microsoft.com/office/drawing/2014/main" id="{33C4E873-A758-6C99-6A77-14CAD64DA46B}"/>
            </a:ext>
          </a:extLst>
        </p:cNvPr>
        <p:cNvGrpSpPr/>
        <p:nvPr/>
      </p:nvGrpSpPr>
      <p:grpSpPr>
        <a:xfrm>
          <a:off x="0" y="0"/>
          <a:ext cx="0" cy="0"/>
          <a:chOff x="0" y="0"/>
          <a:chExt cx="0" cy="0"/>
        </a:xfrm>
      </p:grpSpPr>
      <p:sp>
        <p:nvSpPr>
          <p:cNvPr id="439" name="Google Shape;439;p44">
            <a:extLst>
              <a:ext uri="{FF2B5EF4-FFF2-40B4-BE49-F238E27FC236}">
                <a16:creationId xmlns:a16="http://schemas.microsoft.com/office/drawing/2014/main" id="{FE80E514-AD21-F7B0-9066-08C4459D88A9}"/>
              </a:ext>
            </a:extLst>
          </p:cNvPr>
          <p:cNvSpPr txBox="1">
            <a:spLocks noGrp="1"/>
          </p:cNvSpPr>
          <p:nvPr>
            <p:ph type="title"/>
          </p:nvPr>
        </p:nvSpPr>
        <p:spPr>
          <a:xfrm>
            <a:off x="1322081" y="2138997"/>
            <a:ext cx="6702557" cy="1206183"/>
          </a:xfrm>
          <a:prstGeom prst="rect">
            <a:avLst/>
          </a:prstGeom>
        </p:spPr>
        <p:txBody>
          <a:bodyPr spcFirstLastPara="1" wrap="square" lIns="91425" tIns="91425" rIns="91425" bIns="91425" anchor="b" anchorCtr="0">
            <a:noAutofit/>
          </a:bodyPr>
          <a:lstStyle/>
          <a:p>
            <a:pPr lvl="0" algn="ctr"/>
            <a:r>
              <a:rPr lang="tr-TR" sz="3600" dirty="0"/>
              <a:t>Sonuç</a:t>
            </a:r>
            <a:endParaRPr sz="3600" dirty="0"/>
          </a:p>
        </p:txBody>
      </p:sp>
      <p:sp>
        <p:nvSpPr>
          <p:cNvPr id="440" name="Google Shape;440;p44">
            <a:extLst>
              <a:ext uri="{FF2B5EF4-FFF2-40B4-BE49-F238E27FC236}">
                <a16:creationId xmlns:a16="http://schemas.microsoft.com/office/drawing/2014/main" id="{7E9B38DA-8388-520F-16FD-A64B95D233AE}"/>
              </a:ext>
            </a:extLst>
          </p:cNvPr>
          <p:cNvSpPr txBox="1">
            <a:spLocks noGrp="1"/>
          </p:cNvSpPr>
          <p:nvPr>
            <p:ph type="title" idx="2"/>
          </p:nvPr>
        </p:nvSpPr>
        <p:spPr>
          <a:xfrm>
            <a:off x="2042402" y="1436575"/>
            <a:ext cx="1995000" cy="915900"/>
          </a:xfrm>
          <a:prstGeom prst="rect">
            <a:avLst/>
          </a:prstGeom>
        </p:spPr>
        <p:txBody>
          <a:bodyPr spcFirstLastPara="1" wrap="square" lIns="91425" tIns="91425" rIns="91425" bIns="0" anchor="ctr" anchorCtr="0">
            <a:noAutofit/>
          </a:bodyPr>
          <a:lstStyle/>
          <a:p>
            <a:pPr marL="0" lvl="0" indent="0" algn="ctr" rtl="0">
              <a:spcBef>
                <a:spcPts val="0"/>
              </a:spcBef>
              <a:spcAft>
                <a:spcPts val="0"/>
              </a:spcAft>
              <a:buNone/>
            </a:pPr>
            <a:r>
              <a:rPr lang="de" dirty="0"/>
              <a:t>0</a:t>
            </a:r>
            <a:r>
              <a:rPr lang="tr-TR" dirty="0"/>
              <a:t>5</a:t>
            </a:r>
            <a:endParaRPr dirty="0"/>
          </a:p>
        </p:txBody>
      </p:sp>
      <p:pic>
        <p:nvPicPr>
          <p:cNvPr id="442" name="Google Shape;442;p44">
            <a:extLst>
              <a:ext uri="{FF2B5EF4-FFF2-40B4-BE49-F238E27FC236}">
                <a16:creationId xmlns:a16="http://schemas.microsoft.com/office/drawing/2014/main" id="{C497AE9B-6D79-5A9A-C4DD-890B2C2F44B6}"/>
              </a:ext>
            </a:extLst>
          </p:cNvPr>
          <p:cNvPicPr preferRelativeResize="0"/>
          <p:nvPr/>
        </p:nvPicPr>
        <p:blipFill rotWithShape="1">
          <a:blip r:embed="rId3">
            <a:alphaModFix/>
          </a:blip>
          <a:srcRect t="19097" r="5042" b="2954"/>
          <a:stretch/>
        </p:blipFill>
        <p:spPr>
          <a:xfrm flipH="1">
            <a:off x="4029618" y="1481775"/>
            <a:ext cx="3716124" cy="958849"/>
          </a:xfrm>
          <a:prstGeom prst="rect">
            <a:avLst/>
          </a:prstGeom>
          <a:noFill/>
          <a:ln>
            <a:noFill/>
          </a:ln>
        </p:spPr>
      </p:pic>
      <p:grpSp>
        <p:nvGrpSpPr>
          <p:cNvPr id="443" name="Google Shape;443;p44">
            <a:extLst>
              <a:ext uri="{FF2B5EF4-FFF2-40B4-BE49-F238E27FC236}">
                <a16:creationId xmlns:a16="http://schemas.microsoft.com/office/drawing/2014/main" id="{A280A1E6-10CD-651F-1EFF-46126D895115}"/>
              </a:ext>
            </a:extLst>
          </p:cNvPr>
          <p:cNvGrpSpPr/>
          <p:nvPr/>
        </p:nvGrpSpPr>
        <p:grpSpPr>
          <a:xfrm>
            <a:off x="8400" y="69700"/>
            <a:ext cx="9135601" cy="5004101"/>
            <a:chOff x="8400" y="69700"/>
            <a:chExt cx="9135601" cy="5004101"/>
          </a:xfrm>
        </p:grpSpPr>
        <p:pic>
          <p:nvPicPr>
            <p:cNvPr id="444" name="Google Shape;444;p44">
              <a:extLst>
                <a:ext uri="{FF2B5EF4-FFF2-40B4-BE49-F238E27FC236}">
                  <a16:creationId xmlns:a16="http://schemas.microsoft.com/office/drawing/2014/main" id="{E78FFFCF-9716-2421-717C-D0F50C364E58}"/>
                </a:ext>
              </a:extLst>
            </p:cNvPr>
            <p:cNvPicPr preferRelativeResize="0"/>
            <p:nvPr/>
          </p:nvPicPr>
          <p:blipFill rotWithShape="1">
            <a:blip r:embed="rId4">
              <a:alphaModFix/>
            </a:blip>
            <a:srcRect t="1400" r="83035" b="-1399"/>
            <a:stretch/>
          </p:blipFill>
          <p:spPr>
            <a:xfrm>
              <a:off x="8010525" y="69700"/>
              <a:ext cx="1133476" cy="5004101"/>
            </a:xfrm>
            <a:prstGeom prst="rect">
              <a:avLst/>
            </a:prstGeom>
            <a:noFill/>
            <a:ln>
              <a:noFill/>
            </a:ln>
          </p:spPr>
        </p:pic>
        <p:pic>
          <p:nvPicPr>
            <p:cNvPr id="445" name="Google Shape;445;p44">
              <a:extLst>
                <a:ext uri="{FF2B5EF4-FFF2-40B4-BE49-F238E27FC236}">
                  <a16:creationId xmlns:a16="http://schemas.microsoft.com/office/drawing/2014/main" id="{726BBCAD-BC07-3569-4523-A66C74499DF9}"/>
                </a:ext>
              </a:extLst>
            </p:cNvPr>
            <p:cNvPicPr preferRelativeResize="0"/>
            <p:nvPr/>
          </p:nvPicPr>
          <p:blipFill rotWithShape="1">
            <a:blip r:embed="rId4">
              <a:alphaModFix/>
            </a:blip>
            <a:srcRect t="1400" r="83035" b="-1399"/>
            <a:stretch/>
          </p:blipFill>
          <p:spPr>
            <a:xfrm rot="10800000">
              <a:off x="8400" y="69700"/>
              <a:ext cx="1133476" cy="5004101"/>
            </a:xfrm>
            <a:prstGeom prst="rect">
              <a:avLst/>
            </a:prstGeom>
            <a:noFill/>
            <a:ln>
              <a:noFill/>
            </a:ln>
          </p:spPr>
        </p:pic>
      </p:grpSp>
      <p:sp>
        <p:nvSpPr>
          <p:cNvPr id="2" name="Google Shape;957;p75">
            <a:extLst>
              <a:ext uri="{FF2B5EF4-FFF2-40B4-BE49-F238E27FC236}">
                <a16:creationId xmlns:a16="http://schemas.microsoft.com/office/drawing/2014/main" id="{A40159EB-DEC9-7D8A-04EA-FA718586DB93}"/>
              </a:ext>
            </a:extLst>
          </p:cNvPr>
          <p:cNvSpPr/>
          <p:nvPr/>
        </p:nvSpPr>
        <p:spPr>
          <a:xfrm>
            <a:off x="5559480" y="2742088"/>
            <a:ext cx="464484" cy="447734"/>
          </a:xfrm>
          <a:custGeom>
            <a:avLst/>
            <a:gdLst/>
            <a:ahLst/>
            <a:cxnLst/>
            <a:rect l="l" t="t" r="r" b="b"/>
            <a:pathLst>
              <a:path w="915" h="882" extrusionOk="0">
                <a:moveTo>
                  <a:pt x="878" y="197"/>
                </a:moveTo>
                <a:cubicBezTo>
                  <a:pt x="889" y="186"/>
                  <a:pt x="889" y="169"/>
                  <a:pt x="878" y="159"/>
                </a:cubicBezTo>
                <a:lnTo>
                  <a:pt x="727" y="7"/>
                </a:lnTo>
                <a:cubicBezTo>
                  <a:pt x="716" y="-3"/>
                  <a:pt x="699" y="-3"/>
                  <a:pt x="689" y="7"/>
                </a:cubicBezTo>
                <a:lnTo>
                  <a:pt x="670" y="26"/>
                </a:lnTo>
                <a:lnTo>
                  <a:pt x="860" y="216"/>
                </a:lnTo>
                <a:lnTo>
                  <a:pt x="878" y="197"/>
                </a:lnTo>
                <a:moveTo>
                  <a:pt x="329" y="292"/>
                </a:moveTo>
                <a:cubicBezTo>
                  <a:pt x="349" y="313"/>
                  <a:pt x="384" y="313"/>
                  <a:pt x="404" y="292"/>
                </a:cubicBezTo>
                <a:cubicBezTo>
                  <a:pt x="470" y="226"/>
                  <a:pt x="489" y="207"/>
                  <a:pt x="493" y="203"/>
                </a:cubicBezTo>
                <a:cubicBezTo>
                  <a:pt x="493" y="203"/>
                  <a:pt x="498" y="199"/>
                  <a:pt x="518" y="178"/>
                </a:cubicBezTo>
                <a:lnTo>
                  <a:pt x="530" y="190"/>
                </a:lnTo>
                <a:lnTo>
                  <a:pt x="531" y="190"/>
                </a:lnTo>
                <a:cubicBezTo>
                  <a:pt x="533" y="193"/>
                  <a:pt x="542" y="202"/>
                  <a:pt x="575" y="235"/>
                </a:cubicBezTo>
                <a:cubicBezTo>
                  <a:pt x="600" y="260"/>
                  <a:pt x="634" y="274"/>
                  <a:pt x="670" y="274"/>
                </a:cubicBezTo>
                <a:lnTo>
                  <a:pt x="677" y="274"/>
                </a:lnTo>
                <a:cubicBezTo>
                  <a:pt x="692" y="273"/>
                  <a:pt x="705" y="285"/>
                  <a:pt x="706" y="299"/>
                </a:cubicBezTo>
                <a:cubicBezTo>
                  <a:pt x="706" y="314"/>
                  <a:pt x="695" y="327"/>
                  <a:pt x="680" y="328"/>
                </a:cubicBezTo>
                <a:lnTo>
                  <a:pt x="670" y="328"/>
                </a:lnTo>
                <a:cubicBezTo>
                  <a:pt x="669" y="328"/>
                  <a:pt x="669" y="328"/>
                  <a:pt x="668" y="328"/>
                </a:cubicBezTo>
                <a:lnTo>
                  <a:pt x="784" y="443"/>
                </a:lnTo>
                <a:lnTo>
                  <a:pt x="803" y="424"/>
                </a:lnTo>
                <a:cubicBezTo>
                  <a:pt x="855" y="372"/>
                  <a:pt x="855" y="287"/>
                  <a:pt x="803" y="235"/>
                </a:cubicBezTo>
                <a:lnTo>
                  <a:pt x="651" y="83"/>
                </a:lnTo>
                <a:cubicBezTo>
                  <a:pt x="607" y="39"/>
                  <a:pt x="535" y="23"/>
                  <a:pt x="461" y="83"/>
                </a:cubicBezTo>
                <a:cubicBezTo>
                  <a:pt x="385" y="159"/>
                  <a:pt x="448" y="96"/>
                  <a:pt x="329" y="216"/>
                </a:cubicBezTo>
                <a:cubicBezTo>
                  <a:pt x="308" y="237"/>
                  <a:pt x="308" y="271"/>
                  <a:pt x="329" y="292"/>
                </a:cubicBezTo>
                <a:moveTo>
                  <a:pt x="904" y="645"/>
                </a:moveTo>
                <a:lnTo>
                  <a:pt x="689" y="424"/>
                </a:lnTo>
                <a:cubicBezTo>
                  <a:pt x="682" y="417"/>
                  <a:pt x="672" y="415"/>
                  <a:pt x="663" y="418"/>
                </a:cubicBezTo>
                <a:lnTo>
                  <a:pt x="623" y="377"/>
                </a:lnTo>
                <a:lnTo>
                  <a:pt x="632" y="367"/>
                </a:lnTo>
                <a:lnTo>
                  <a:pt x="518" y="254"/>
                </a:lnTo>
                <a:lnTo>
                  <a:pt x="447" y="325"/>
                </a:lnTo>
                <a:cubicBezTo>
                  <a:pt x="409" y="363"/>
                  <a:pt x="348" y="372"/>
                  <a:pt x="304" y="341"/>
                </a:cubicBezTo>
                <a:cubicBezTo>
                  <a:pt x="249" y="302"/>
                  <a:pt x="245" y="224"/>
                  <a:pt x="291" y="178"/>
                </a:cubicBezTo>
                <a:lnTo>
                  <a:pt x="347" y="122"/>
                </a:lnTo>
                <a:cubicBezTo>
                  <a:pt x="307" y="116"/>
                  <a:pt x="265" y="128"/>
                  <a:pt x="234" y="159"/>
                </a:cubicBezTo>
                <a:lnTo>
                  <a:pt x="82" y="311"/>
                </a:lnTo>
                <a:cubicBezTo>
                  <a:pt x="30" y="363"/>
                  <a:pt x="30" y="448"/>
                  <a:pt x="82" y="500"/>
                </a:cubicBezTo>
                <a:lnTo>
                  <a:pt x="234" y="652"/>
                </a:lnTo>
                <a:cubicBezTo>
                  <a:pt x="245" y="663"/>
                  <a:pt x="260" y="671"/>
                  <a:pt x="275" y="674"/>
                </a:cubicBezTo>
                <a:lnTo>
                  <a:pt x="341" y="740"/>
                </a:lnTo>
                <a:cubicBezTo>
                  <a:pt x="339" y="749"/>
                  <a:pt x="341" y="759"/>
                  <a:pt x="347" y="765"/>
                </a:cubicBezTo>
                <a:lnTo>
                  <a:pt x="452" y="870"/>
                </a:lnTo>
                <a:cubicBezTo>
                  <a:pt x="468" y="886"/>
                  <a:pt x="493" y="886"/>
                  <a:pt x="509" y="870"/>
                </a:cubicBezTo>
                <a:cubicBezTo>
                  <a:pt x="524" y="854"/>
                  <a:pt x="524" y="829"/>
                  <a:pt x="509" y="813"/>
                </a:cubicBezTo>
                <a:lnTo>
                  <a:pt x="385" y="690"/>
                </a:lnTo>
                <a:lnTo>
                  <a:pt x="376" y="699"/>
                </a:lnTo>
                <a:lnTo>
                  <a:pt x="337" y="660"/>
                </a:lnTo>
                <a:cubicBezTo>
                  <a:pt x="341" y="658"/>
                  <a:pt x="344" y="655"/>
                  <a:pt x="348" y="652"/>
                </a:cubicBezTo>
                <a:lnTo>
                  <a:pt x="395" y="604"/>
                </a:lnTo>
                <a:lnTo>
                  <a:pt x="433" y="642"/>
                </a:lnTo>
                <a:lnTo>
                  <a:pt x="423" y="652"/>
                </a:lnTo>
                <a:lnTo>
                  <a:pt x="585" y="813"/>
                </a:lnTo>
                <a:cubicBezTo>
                  <a:pt x="600" y="829"/>
                  <a:pt x="626" y="829"/>
                  <a:pt x="642" y="813"/>
                </a:cubicBezTo>
                <a:cubicBezTo>
                  <a:pt x="657" y="797"/>
                  <a:pt x="657" y="772"/>
                  <a:pt x="642" y="756"/>
                </a:cubicBezTo>
                <a:lnTo>
                  <a:pt x="480" y="595"/>
                </a:lnTo>
                <a:lnTo>
                  <a:pt x="471" y="604"/>
                </a:lnTo>
                <a:lnTo>
                  <a:pt x="433" y="566"/>
                </a:lnTo>
                <a:lnTo>
                  <a:pt x="490" y="509"/>
                </a:lnTo>
                <a:lnTo>
                  <a:pt x="528" y="547"/>
                </a:lnTo>
                <a:lnTo>
                  <a:pt x="518" y="557"/>
                </a:lnTo>
                <a:lnTo>
                  <a:pt x="717" y="756"/>
                </a:lnTo>
                <a:cubicBezTo>
                  <a:pt x="733" y="772"/>
                  <a:pt x="758" y="772"/>
                  <a:pt x="774" y="756"/>
                </a:cubicBezTo>
                <a:cubicBezTo>
                  <a:pt x="789" y="740"/>
                  <a:pt x="790" y="715"/>
                  <a:pt x="774" y="699"/>
                </a:cubicBezTo>
                <a:lnTo>
                  <a:pt x="575" y="500"/>
                </a:lnTo>
                <a:lnTo>
                  <a:pt x="566" y="509"/>
                </a:lnTo>
                <a:lnTo>
                  <a:pt x="528" y="471"/>
                </a:lnTo>
                <a:lnTo>
                  <a:pt x="585" y="415"/>
                </a:lnTo>
                <a:lnTo>
                  <a:pt x="623" y="452"/>
                </a:lnTo>
                <a:lnTo>
                  <a:pt x="613" y="462"/>
                </a:lnTo>
                <a:lnTo>
                  <a:pt x="847" y="702"/>
                </a:lnTo>
                <a:cubicBezTo>
                  <a:pt x="863" y="717"/>
                  <a:pt x="888" y="717"/>
                  <a:pt x="904" y="702"/>
                </a:cubicBezTo>
                <a:cubicBezTo>
                  <a:pt x="919" y="686"/>
                  <a:pt x="919" y="661"/>
                  <a:pt x="904" y="645"/>
                </a:cubicBezTo>
                <a:moveTo>
                  <a:pt x="196" y="83"/>
                </a:moveTo>
                <a:cubicBezTo>
                  <a:pt x="186" y="73"/>
                  <a:pt x="169" y="73"/>
                  <a:pt x="158" y="83"/>
                </a:cubicBezTo>
                <a:lnTo>
                  <a:pt x="8" y="235"/>
                </a:lnTo>
                <a:cubicBezTo>
                  <a:pt x="-2" y="245"/>
                  <a:pt x="-2" y="262"/>
                  <a:pt x="8" y="273"/>
                </a:cubicBezTo>
                <a:lnTo>
                  <a:pt x="25" y="292"/>
                </a:lnTo>
                <a:lnTo>
                  <a:pt x="215" y="102"/>
                </a:lnTo>
                <a:lnTo>
                  <a:pt x="196" y="83"/>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extLst>
      <p:ext uri="{BB962C8B-B14F-4D97-AF65-F5344CB8AC3E}">
        <p14:creationId xmlns:p14="http://schemas.microsoft.com/office/powerpoint/2010/main" val="10301349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47C94688-2B55-B9B6-A0D2-9E9BF576BB7E}"/>
            </a:ext>
          </a:extLst>
        </p:cNvPr>
        <p:cNvGrpSpPr/>
        <p:nvPr/>
      </p:nvGrpSpPr>
      <p:grpSpPr>
        <a:xfrm>
          <a:off x="0" y="0"/>
          <a:ext cx="0" cy="0"/>
          <a:chOff x="0" y="0"/>
          <a:chExt cx="0" cy="0"/>
        </a:xfrm>
      </p:grpSpPr>
      <p:sp>
        <p:nvSpPr>
          <p:cNvPr id="457" name="Google Shape;457;p46">
            <a:extLst>
              <a:ext uri="{FF2B5EF4-FFF2-40B4-BE49-F238E27FC236}">
                <a16:creationId xmlns:a16="http://schemas.microsoft.com/office/drawing/2014/main" id="{7402F910-6670-D5FE-9B84-F23BF6E58666}"/>
              </a:ext>
            </a:extLst>
          </p:cNvPr>
          <p:cNvSpPr txBox="1">
            <a:spLocks noGrp="1"/>
          </p:cNvSpPr>
          <p:nvPr>
            <p:ph type="title"/>
          </p:nvPr>
        </p:nvSpPr>
        <p:spPr>
          <a:xfrm>
            <a:off x="719999" y="528268"/>
            <a:ext cx="6811331" cy="977400"/>
          </a:xfrm>
          <a:prstGeom prst="rect">
            <a:avLst/>
          </a:prstGeom>
        </p:spPr>
        <p:txBody>
          <a:bodyPr spcFirstLastPara="1" wrap="square" lIns="91425" tIns="91425" rIns="91425" bIns="91425" anchor="t" anchorCtr="0">
            <a:noAutofit/>
          </a:bodyPr>
          <a:lstStyle/>
          <a:p>
            <a:pPr lvl="0"/>
            <a:r>
              <a:rPr lang="tr-TR" sz="2400" dirty="0"/>
              <a:t>Sonuçlar</a:t>
            </a:r>
            <a:endParaRPr sz="2400" dirty="0"/>
          </a:p>
        </p:txBody>
      </p:sp>
      <p:sp>
        <p:nvSpPr>
          <p:cNvPr id="458" name="Google Shape;458;p46">
            <a:extLst>
              <a:ext uri="{FF2B5EF4-FFF2-40B4-BE49-F238E27FC236}">
                <a16:creationId xmlns:a16="http://schemas.microsoft.com/office/drawing/2014/main" id="{7F18276B-340F-7027-9255-03166B19162D}"/>
              </a:ext>
            </a:extLst>
          </p:cNvPr>
          <p:cNvSpPr txBox="1">
            <a:spLocks noGrp="1"/>
          </p:cNvSpPr>
          <p:nvPr>
            <p:ph type="subTitle" idx="1"/>
          </p:nvPr>
        </p:nvSpPr>
        <p:spPr>
          <a:xfrm>
            <a:off x="719999" y="1376222"/>
            <a:ext cx="7779424" cy="3293214"/>
          </a:xfrm>
          <a:prstGeom prst="rect">
            <a:avLst/>
          </a:prstGeom>
        </p:spPr>
        <p:txBody>
          <a:bodyPr spcFirstLastPara="1" wrap="square" lIns="91425" tIns="91425" rIns="91425" bIns="91425" anchor="t" anchorCtr="0">
            <a:noAutofit/>
          </a:bodyPr>
          <a:lstStyle/>
          <a:p>
            <a:pPr marL="171450" indent="-171450">
              <a:buFont typeface="Arial" panose="020B0604020202020204" pitchFamily="34" charset="0"/>
              <a:buChar char="•"/>
            </a:pPr>
            <a:r>
              <a:rPr lang="tr-TR" dirty="0"/>
              <a:t>Bu proje kapsamında geliştirilen sanal gerçeklik destekli etkileşimli oyun, genç bireylerin zararlı alışkanlıklara yönelik farkındalığını artırmayı amaçlayan çok boyutlu bir dijital müdahale aracı olmuştur. Kullanıcı testlerinden elde edilen geri bildirimler doğrultusunda, katılımcıların büyük bir çoğunluğunun oyunun içerik, anlatı gücü ve teknik yapısından memnun kaldığı ve farkındalık düzeylerinin anlamlı şekilde arttığı gözlemlenmiştir.</a:t>
            </a:r>
          </a:p>
          <a:p>
            <a:pPr marL="171450" indent="-171450">
              <a:buFont typeface="Arial" panose="020B0604020202020204" pitchFamily="34" charset="0"/>
              <a:buChar char="•"/>
            </a:pPr>
            <a:endParaRPr lang="tr-TR" dirty="0"/>
          </a:p>
          <a:p>
            <a:pPr marL="171450" indent="-171450">
              <a:buFont typeface="Arial" panose="020B0604020202020204" pitchFamily="34" charset="0"/>
              <a:buChar char="•"/>
            </a:pPr>
            <a:r>
              <a:rPr lang="tr-TR" dirty="0"/>
              <a:t>Sonuç olarak proje, yalnızca bir oyun geliştirme süreci değil; toplumsal sorumluluk taşıyan, farkındalık yaratmaya yönelik </a:t>
            </a:r>
            <a:r>
              <a:rPr lang="tr-TR" dirty="0" err="1"/>
              <a:t>disiplinlerarası</a:t>
            </a:r>
            <a:r>
              <a:rPr lang="tr-TR" dirty="0"/>
              <a:t> bir dijital çözüm önerisi olarak değerlendirilmelidir. Geliştirilen bu yapı, ileride farklı yaş grupları ve bağımlılık türleri için ölçeklenebilir biçimde genişletilerek, daha yaygın ve etkili bir sosyal etki yaratma potansiyeline sahiptir.</a:t>
            </a:r>
          </a:p>
          <a:p>
            <a:pPr marL="171450" indent="-171450">
              <a:buFont typeface="Arial" panose="020B0604020202020204" pitchFamily="34" charset="0"/>
              <a:buChar char="•"/>
            </a:pPr>
            <a:endParaRPr lang="tr-TR" dirty="0"/>
          </a:p>
          <a:p>
            <a:pPr marL="171450" indent="-171450">
              <a:buFont typeface="Arial" panose="020B0604020202020204" pitchFamily="34" charset="0"/>
              <a:buChar char="•"/>
            </a:pPr>
            <a:endParaRPr lang="de-DE" dirty="0"/>
          </a:p>
        </p:txBody>
      </p:sp>
    </p:spTree>
    <p:extLst>
      <p:ext uri="{BB962C8B-B14F-4D97-AF65-F5344CB8AC3E}">
        <p14:creationId xmlns:p14="http://schemas.microsoft.com/office/powerpoint/2010/main" val="26483139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8">
          <a:extLst>
            <a:ext uri="{FF2B5EF4-FFF2-40B4-BE49-F238E27FC236}">
              <a16:creationId xmlns:a16="http://schemas.microsoft.com/office/drawing/2014/main" id="{6C13A8C9-DCC9-1080-FF3D-CA0593FF16F0}"/>
            </a:ext>
          </a:extLst>
        </p:cNvPr>
        <p:cNvGrpSpPr/>
        <p:nvPr/>
      </p:nvGrpSpPr>
      <p:grpSpPr>
        <a:xfrm>
          <a:off x="0" y="0"/>
          <a:ext cx="0" cy="0"/>
          <a:chOff x="0" y="0"/>
          <a:chExt cx="0" cy="0"/>
        </a:xfrm>
      </p:grpSpPr>
      <p:sp>
        <p:nvSpPr>
          <p:cNvPr id="439" name="Google Shape;439;p44">
            <a:extLst>
              <a:ext uri="{FF2B5EF4-FFF2-40B4-BE49-F238E27FC236}">
                <a16:creationId xmlns:a16="http://schemas.microsoft.com/office/drawing/2014/main" id="{AC003818-19CA-23CD-9143-533832B0DA07}"/>
              </a:ext>
            </a:extLst>
          </p:cNvPr>
          <p:cNvSpPr txBox="1">
            <a:spLocks noGrp="1"/>
          </p:cNvSpPr>
          <p:nvPr>
            <p:ph type="title"/>
          </p:nvPr>
        </p:nvSpPr>
        <p:spPr>
          <a:xfrm>
            <a:off x="1322081" y="2138997"/>
            <a:ext cx="6702557" cy="1290003"/>
          </a:xfrm>
          <a:prstGeom prst="rect">
            <a:avLst/>
          </a:prstGeom>
        </p:spPr>
        <p:txBody>
          <a:bodyPr spcFirstLastPara="1" wrap="square" lIns="91425" tIns="91425" rIns="91425" bIns="91425" anchor="b" anchorCtr="0">
            <a:noAutofit/>
          </a:bodyPr>
          <a:lstStyle/>
          <a:p>
            <a:pPr lvl="0" algn="ctr"/>
            <a:r>
              <a:rPr lang="tr-TR" sz="3600" dirty="0"/>
              <a:t>Referanslar</a:t>
            </a:r>
          </a:p>
        </p:txBody>
      </p:sp>
      <p:sp>
        <p:nvSpPr>
          <p:cNvPr id="440" name="Google Shape;440;p44">
            <a:extLst>
              <a:ext uri="{FF2B5EF4-FFF2-40B4-BE49-F238E27FC236}">
                <a16:creationId xmlns:a16="http://schemas.microsoft.com/office/drawing/2014/main" id="{2C183912-9BF6-139A-E2F8-FE671DCE594D}"/>
              </a:ext>
            </a:extLst>
          </p:cNvPr>
          <p:cNvSpPr txBox="1">
            <a:spLocks noGrp="1"/>
          </p:cNvSpPr>
          <p:nvPr>
            <p:ph type="title" idx="2"/>
          </p:nvPr>
        </p:nvSpPr>
        <p:spPr>
          <a:xfrm>
            <a:off x="2042402" y="1436575"/>
            <a:ext cx="1995000" cy="915900"/>
          </a:xfrm>
          <a:prstGeom prst="rect">
            <a:avLst/>
          </a:prstGeom>
        </p:spPr>
        <p:txBody>
          <a:bodyPr spcFirstLastPara="1" wrap="square" lIns="91425" tIns="91425" rIns="91425" bIns="0" anchor="ctr" anchorCtr="0">
            <a:noAutofit/>
          </a:bodyPr>
          <a:lstStyle/>
          <a:p>
            <a:pPr marL="0" lvl="0" indent="0" algn="ctr" rtl="0">
              <a:spcBef>
                <a:spcPts val="0"/>
              </a:spcBef>
              <a:spcAft>
                <a:spcPts val="0"/>
              </a:spcAft>
              <a:buNone/>
            </a:pPr>
            <a:r>
              <a:rPr lang="de" dirty="0"/>
              <a:t>0</a:t>
            </a:r>
            <a:r>
              <a:rPr lang="tr-TR" dirty="0"/>
              <a:t>6</a:t>
            </a:r>
            <a:endParaRPr dirty="0"/>
          </a:p>
        </p:txBody>
      </p:sp>
      <p:pic>
        <p:nvPicPr>
          <p:cNvPr id="442" name="Google Shape;442;p44">
            <a:extLst>
              <a:ext uri="{FF2B5EF4-FFF2-40B4-BE49-F238E27FC236}">
                <a16:creationId xmlns:a16="http://schemas.microsoft.com/office/drawing/2014/main" id="{1B8DFB33-5647-2878-0444-4F602F30937F}"/>
              </a:ext>
            </a:extLst>
          </p:cNvPr>
          <p:cNvPicPr preferRelativeResize="0"/>
          <p:nvPr/>
        </p:nvPicPr>
        <p:blipFill rotWithShape="1">
          <a:blip r:embed="rId3">
            <a:alphaModFix/>
          </a:blip>
          <a:srcRect t="19097" r="5042" b="2954"/>
          <a:stretch/>
        </p:blipFill>
        <p:spPr>
          <a:xfrm flipH="1">
            <a:off x="4029618" y="1481775"/>
            <a:ext cx="3716124" cy="958849"/>
          </a:xfrm>
          <a:prstGeom prst="rect">
            <a:avLst/>
          </a:prstGeom>
          <a:noFill/>
          <a:ln>
            <a:noFill/>
          </a:ln>
        </p:spPr>
      </p:pic>
      <p:grpSp>
        <p:nvGrpSpPr>
          <p:cNvPr id="443" name="Google Shape;443;p44">
            <a:extLst>
              <a:ext uri="{FF2B5EF4-FFF2-40B4-BE49-F238E27FC236}">
                <a16:creationId xmlns:a16="http://schemas.microsoft.com/office/drawing/2014/main" id="{50BEDCEA-1BDD-7DAE-3A96-7CD53B0207D0}"/>
              </a:ext>
            </a:extLst>
          </p:cNvPr>
          <p:cNvGrpSpPr/>
          <p:nvPr/>
        </p:nvGrpSpPr>
        <p:grpSpPr>
          <a:xfrm>
            <a:off x="8400" y="69700"/>
            <a:ext cx="9135601" cy="5004101"/>
            <a:chOff x="8400" y="69700"/>
            <a:chExt cx="9135601" cy="5004101"/>
          </a:xfrm>
        </p:grpSpPr>
        <p:pic>
          <p:nvPicPr>
            <p:cNvPr id="444" name="Google Shape;444;p44">
              <a:extLst>
                <a:ext uri="{FF2B5EF4-FFF2-40B4-BE49-F238E27FC236}">
                  <a16:creationId xmlns:a16="http://schemas.microsoft.com/office/drawing/2014/main" id="{D3202810-5A82-CB1E-D78F-E5E0D147E85A}"/>
                </a:ext>
              </a:extLst>
            </p:cNvPr>
            <p:cNvPicPr preferRelativeResize="0"/>
            <p:nvPr/>
          </p:nvPicPr>
          <p:blipFill rotWithShape="1">
            <a:blip r:embed="rId4">
              <a:alphaModFix/>
            </a:blip>
            <a:srcRect t="1400" r="83035" b="-1399"/>
            <a:stretch/>
          </p:blipFill>
          <p:spPr>
            <a:xfrm>
              <a:off x="8010525" y="69700"/>
              <a:ext cx="1133476" cy="5004101"/>
            </a:xfrm>
            <a:prstGeom prst="rect">
              <a:avLst/>
            </a:prstGeom>
            <a:noFill/>
            <a:ln>
              <a:noFill/>
            </a:ln>
          </p:spPr>
        </p:pic>
        <p:pic>
          <p:nvPicPr>
            <p:cNvPr id="445" name="Google Shape;445;p44">
              <a:extLst>
                <a:ext uri="{FF2B5EF4-FFF2-40B4-BE49-F238E27FC236}">
                  <a16:creationId xmlns:a16="http://schemas.microsoft.com/office/drawing/2014/main" id="{5DA54E6C-EDC8-0E99-AC7E-C67146D4E683}"/>
                </a:ext>
              </a:extLst>
            </p:cNvPr>
            <p:cNvPicPr preferRelativeResize="0"/>
            <p:nvPr/>
          </p:nvPicPr>
          <p:blipFill rotWithShape="1">
            <a:blip r:embed="rId4">
              <a:alphaModFix/>
            </a:blip>
            <a:srcRect t="1400" r="83035" b="-1399"/>
            <a:stretch/>
          </p:blipFill>
          <p:spPr>
            <a:xfrm rot="10800000">
              <a:off x="8400" y="69700"/>
              <a:ext cx="1133476" cy="5004101"/>
            </a:xfrm>
            <a:prstGeom prst="rect">
              <a:avLst/>
            </a:prstGeom>
            <a:noFill/>
            <a:ln>
              <a:noFill/>
            </a:ln>
          </p:spPr>
        </p:pic>
      </p:grpSp>
      <p:sp>
        <p:nvSpPr>
          <p:cNvPr id="2" name="Google Shape;967;p75">
            <a:extLst>
              <a:ext uri="{FF2B5EF4-FFF2-40B4-BE49-F238E27FC236}">
                <a16:creationId xmlns:a16="http://schemas.microsoft.com/office/drawing/2014/main" id="{DABE9521-1B67-1F06-62FA-042E53959760}"/>
              </a:ext>
            </a:extLst>
          </p:cNvPr>
          <p:cNvSpPr/>
          <p:nvPr/>
        </p:nvSpPr>
        <p:spPr>
          <a:xfrm>
            <a:off x="6425663" y="2783998"/>
            <a:ext cx="465499" cy="465501"/>
          </a:xfrm>
          <a:custGeom>
            <a:avLst/>
            <a:gdLst/>
            <a:ahLst/>
            <a:cxnLst/>
            <a:rect l="l" t="t" r="r" b="b"/>
            <a:pathLst>
              <a:path w="917" h="917" extrusionOk="0">
                <a:moveTo>
                  <a:pt x="836" y="755"/>
                </a:moveTo>
                <a:cubicBezTo>
                  <a:pt x="824" y="755"/>
                  <a:pt x="812" y="758"/>
                  <a:pt x="802" y="763"/>
                </a:cubicBezTo>
                <a:lnTo>
                  <a:pt x="756" y="717"/>
                </a:lnTo>
                <a:lnTo>
                  <a:pt x="756" y="640"/>
                </a:lnTo>
                <a:cubicBezTo>
                  <a:pt x="848" y="616"/>
                  <a:pt x="917" y="530"/>
                  <a:pt x="917" y="431"/>
                </a:cubicBezTo>
                <a:cubicBezTo>
                  <a:pt x="917" y="331"/>
                  <a:pt x="847" y="242"/>
                  <a:pt x="751" y="220"/>
                </a:cubicBezTo>
                <a:cubicBezTo>
                  <a:pt x="728" y="94"/>
                  <a:pt x="617" y="0"/>
                  <a:pt x="485" y="0"/>
                </a:cubicBezTo>
                <a:cubicBezTo>
                  <a:pt x="378" y="0"/>
                  <a:pt x="280" y="64"/>
                  <a:pt x="237" y="160"/>
                </a:cubicBezTo>
                <a:cubicBezTo>
                  <a:pt x="106" y="163"/>
                  <a:pt x="0" y="272"/>
                  <a:pt x="0" y="404"/>
                </a:cubicBezTo>
                <a:cubicBezTo>
                  <a:pt x="0" y="509"/>
                  <a:pt x="68" y="599"/>
                  <a:pt x="161" y="632"/>
                </a:cubicBezTo>
                <a:lnTo>
                  <a:pt x="161" y="717"/>
                </a:lnTo>
                <a:lnTo>
                  <a:pt x="115" y="763"/>
                </a:lnTo>
                <a:cubicBezTo>
                  <a:pt x="105" y="758"/>
                  <a:pt x="93" y="755"/>
                  <a:pt x="81" y="755"/>
                </a:cubicBezTo>
                <a:cubicBezTo>
                  <a:pt x="35" y="755"/>
                  <a:pt x="-3" y="794"/>
                  <a:pt x="1" y="841"/>
                </a:cubicBezTo>
                <a:cubicBezTo>
                  <a:pt x="3" y="881"/>
                  <a:pt x="35" y="913"/>
                  <a:pt x="75" y="916"/>
                </a:cubicBezTo>
                <a:cubicBezTo>
                  <a:pt x="122" y="919"/>
                  <a:pt x="161" y="882"/>
                  <a:pt x="161" y="835"/>
                </a:cubicBezTo>
                <a:cubicBezTo>
                  <a:pt x="161" y="823"/>
                  <a:pt x="158" y="811"/>
                  <a:pt x="153" y="801"/>
                </a:cubicBezTo>
                <a:lnTo>
                  <a:pt x="207" y="747"/>
                </a:lnTo>
                <a:cubicBezTo>
                  <a:pt x="212" y="742"/>
                  <a:pt x="215" y="735"/>
                  <a:pt x="215" y="728"/>
                </a:cubicBezTo>
                <a:lnTo>
                  <a:pt x="215" y="648"/>
                </a:lnTo>
                <a:lnTo>
                  <a:pt x="324" y="648"/>
                </a:lnTo>
                <a:lnTo>
                  <a:pt x="324" y="760"/>
                </a:lnTo>
                <a:cubicBezTo>
                  <a:pt x="292" y="772"/>
                  <a:pt x="268" y="804"/>
                  <a:pt x="271" y="841"/>
                </a:cubicBezTo>
                <a:cubicBezTo>
                  <a:pt x="274" y="881"/>
                  <a:pt x="306" y="913"/>
                  <a:pt x="345" y="916"/>
                </a:cubicBezTo>
                <a:cubicBezTo>
                  <a:pt x="392" y="919"/>
                  <a:pt x="432" y="882"/>
                  <a:pt x="432" y="836"/>
                </a:cubicBezTo>
                <a:cubicBezTo>
                  <a:pt x="432" y="801"/>
                  <a:pt x="409" y="771"/>
                  <a:pt x="378" y="760"/>
                </a:cubicBezTo>
                <a:lnTo>
                  <a:pt x="378" y="648"/>
                </a:lnTo>
                <a:lnTo>
                  <a:pt x="539" y="648"/>
                </a:lnTo>
                <a:lnTo>
                  <a:pt x="539" y="760"/>
                </a:lnTo>
                <a:cubicBezTo>
                  <a:pt x="506" y="772"/>
                  <a:pt x="483" y="804"/>
                  <a:pt x="486" y="841"/>
                </a:cubicBezTo>
                <a:cubicBezTo>
                  <a:pt x="488" y="881"/>
                  <a:pt x="520" y="913"/>
                  <a:pt x="560" y="916"/>
                </a:cubicBezTo>
                <a:cubicBezTo>
                  <a:pt x="607" y="919"/>
                  <a:pt x="646" y="882"/>
                  <a:pt x="646" y="836"/>
                </a:cubicBezTo>
                <a:cubicBezTo>
                  <a:pt x="646" y="801"/>
                  <a:pt x="624" y="771"/>
                  <a:pt x="593" y="760"/>
                </a:cubicBezTo>
                <a:lnTo>
                  <a:pt x="593" y="648"/>
                </a:lnTo>
                <a:lnTo>
                  <a:pt x="702" y="648"/>
                </a:lnTo>
                <a:lnTo>
                  <a:pt x="702" y="728"/>
                </a:lnTo>
                <a:cubicBezTo>
                  <a:pt x="702" y="735"/>
                  <a:pt x="705" y="742"/>
                  <a:pt x="710" y="747"/>
                </a:cubicBezTo>
                <a:lnTo>
                  <a:pt x="764" y="801"/>
                </a:lnTo>
                <a:cubicBezTo>
                  <a:pt x="759" y="812"/>
                  <a:pt x="756" y="823"/>
                  <a:pt x="756" y="836"/>
                </a:cubicBezTo>
                <a:cubicBezTo>
                  <a:pt x="756" y="882"/>
                  <a:pt x="795" y="919"/>
                  <a:pt x="842" y="916"/>
                </a:cubicBezTo>
                <a:cubicBezTo>
                  <a:pt x="882" y="913"/>
                  <a:pt x="914" y="881"/>
                  <a:pt x="916" y="841"/>
                </a:cubicBezTo>
                <a:cubicBezTo>
                  <a:pt x="919" y="794"/>
                  <a:pt x="882" y="755"/>
                  <a:pt x="836" y="755"/>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extLst>
      <p:ext uri="{BB962C8B-B14F-4D97-AF65-F5344CB8AC3E}">
        <p14:creationId xmlns:p14="http://schemas.microsoft.com/office/powerpoint/2010/main" val="29061422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p77"/>
          <p:cNvSpPr txBox="1">
            <a:spLocks noGrp="1"/>
          </p:cNvSpPr>
          <p:nvPr>
            <p:ph type="title"/>
          </p:nvPr>
        </p:nvSpPr>
        <p:spPr>
          <a:xfrm>
            <a:off x="720000" y="2532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R</a:t>
            </a:r>
            <a:r>
              <a:rPr lang="tr-TR" dirty="0" err="1"/>
              <a:t>eferanslar</a:t>
            </a:r>
            <a:endParaRPr dirty="0"/>
          </a:p>
        </p:txBody>
      </p:sp>
      <p:sp>
        <p:nvSpPr>
          <p:cNvPr id="1007" name="Google Shape;1007;p77"/>
          <p:cNvSpPr txBox="1">
            <a:spLocks noGrp="1"/>
          </p:cNvSpPr>
          <p:nvPr>
            <p:ph type="body" idx="1"/>
          </p:nvPr>
        </p:nvSpPr>
        <p:spPr>
          <a:xfrm>
            <a:off x="720000" y="825900"/>
            <a:ext cx="7704000" cy="37985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sz="800" dirty="0"/>
              <a:t>Proje kapsamında yararlandığımız kaynaklar: </a:t>
            </a:r>
            <a:endParaRPr lang="tr-TR" sz="800" u="sng" dirty="0"/>
          </a:p>
          <a:p>
            <a:pPr marL="320040" lvl="0" indent="-304800">
              <a:buSzPts val="1200"/>
              <a:buFont typeface="Archivo"/>
              <a:buChar char="●"/>
            </a:pPr>
            <a:r>
              <a:rPr lang="tr-TR" sz="800" dirty="0"/>
              <a:t>W. BECKER, “</a:t>
            </a:r>
            <a:r>
              <a:rPr lang="tr-TR" sz="800" dirty="0" err="1"/>
              <a:t>Fluorescence</a:t>
            </a:r>
            <a:r>
              <a:rPr lang="tr-TR" sz="800" dirty="0"/>
              <a:t> </a:t>
            </a:r>
            <a:r>
              <a:rPr lang="tr-TR" sz="800" dirty="0" err="1"/>
              <a:t>lifetime</a:t>
            </a:r>
            <a:r>
              <a:rPr lang="tr-TR" sz="800" dirty="0"/>
              <a:t> </a:t>
            </a:r>
            <a:r>
              <a:rPr lang="tr-TR" sz="800" dirty="0" err="1"/>
              <a:t>imaging</a:t>
            </a:r>
            <a:r>
              <a:rPr lang="tr-TR" sz="800" dirty="0"/>
              <a:t> - </a:t>
            </a:r>
            <a:r>
              <a:rPr lang="tr-TR" sz="800" dirty="0" err="1"/>
              <a:t>techniques</a:t>
            </a:r>
            <a:r>
              <a:rPr lang="tr-TR" sz="800" dirty="0"/>
              <a:t> </a:t>
            </a:r>
            <a:r>
              <a:rPr lang="tr-TR" sz="800" dirty="0" err="1"/>
              <a:t>and</a:t>
            </a:r>
            <a:r>
              <a:rPr lang="tr-TR" sz="800" dirty="0"/>
              <a:t> </a:t>
            </a:r>
            <a:r>
              <a:rPr lang="tr-TR" sz="800" dirty="0" err="1"/>
              <a:t>applications</a:t>
            </a:r>
            <a:r>
              <a:rPr lang="tr-TR" sz="800" dirty="0"/>
              <a:t>,” J. </a:t>
            </a:r>
            <a:r>
              <a:rPr lang="tr-TR" sz="800" dirty="0" err="1"/>
              <a:t>Microsc</a:t>
            </a:r>
            <a:r>
              <a:rPr lang="tr-TR" sz="800" dirty="0"/>
              <a:t>., </a:t>
            </a:r>
            <a:r>
              <a:rPr lang="tr-TR" sz="800" dirty="0" err="1"/>
              <a:t>vol</a:t>
            </a:r>
            <a:r>
              <a:rPr lang="tr-TR" sz="800" dirty="0"/>
              <a:t>. 247, </a:t>
            </a:r>
            <a:r>
              <a:rPr lang="tr-TR" sz="800" dirty="0" err="1"/>
              <a:t>no</a:t>
            </a:r>
            <a:r>
              <a:rPr lang="tr-TR" sz="800" dirty="0"/>
              <a:t>. 2, </a:t>
            </a:r>
            <a:r>
              <a:rPr lang="tr-TR" sz="800" dirty="0" err="1"/>
              <a:t>pp</a:t>
            </a:r>
            <a:r>
              <a:rPr lang="tr-TR" sz="800" dirty="0"/>
              <a:t>. 119–136, </a:t>
            </a:r>
            <a:r>
              <a:rPr lang="tr-TR" sz="800" dirty="0" err="1"/>
              <a:t>Aug</a:t>
            </a:r>
            <a:r>
              <a:rPr lang="tr-TR" sz="800" dirty="0"/>
              <a:t>. 2012.</a:t>
            </a:r>
          </a:p>
          <a:p>
            <a:pPr marL="320040" lvl="0" indent="-304800">
              <a:buSzPts val="1200"/>
              <a:buFont typeface="Archivo"/>
              <a:buChar char="●"/>
            </a:pPr>
            <a:r>
              <a:rPr lang="tr-TR" sz="800" dirty="0"/>
              <a:t>World </a:t>
            </a:r>
            <a:r>
              <a:rPr lang="tr-TR" sz="800" dirty="0" err="1"/>
              <a:t>Health</a:t>
            </a:r>
            <a:r>
              <a:rPr lang="tr-TR" sz="800" dirty="0"/>
              <a:t> </a:t>
            </a:r>
            <a:r>
              <a:rPr lang="tr-TR" sz="800" dirty="0" err="1"/>
              <a:t>Organization</a:t>
            </a:r>
            <a:r>
              <a:rPr lang="tr-TR" sz="800" dirty="0"/>
              <a:t>, “</a:t>
            </a:r>
            <a:r>
              <a:rPr lang="tr-TR" sz="800" dirty="0" err="1"/>
              <a:t>Tobacco</a:t>
            </a:r>
            <a:r>
              <a:rPr lang="tr-TR" sz="800" dirty="0"/>
              <a:t> </a:t>
            </a:r>
            <a:r>
              <a:rPr lang="tr-TR" sz="800" dirty="0" err="1"/>
              <a:t>Fact</a:t>
            </a:r>
            <a:r>
              <a:rPr lang="tr-TR" sz="800" dirty="0"/>
              <a:t> </a:t>
            </a:r>
            <a:r>
              <a:rPr lang="tr-TR" sz="800" dirty="0" err="1"/>
              <a:t>Sheet</a:t>
            </a:r>
            <a:r>
              <a:rPr lang="tr-TR" sz="800" dirty="0"/>
              <a:t>,” WHO, 2020.</a:t>
            </a:r>
          </a:p>
          <a:p>
            <a:pPr marL="320040" lvl="0" indent="-304800">
              <a:buSzPts val="1200"/>
              <a:buFont typeface="Archivo"/>
              <a:buChar char="●"/>
            </a:pPr>
            <a:r>
              <a:rPr lang="tr-TR" sz="800" dirty="0"/>
              <a:t>J. </a:t>
            </a:r>
            <a:r>
              <a:rPr lang="tr-TR" sz="800" dirty="0" err="1"/>
              <a:t>Rehm</a:t>
            </a:r>
            <a:r>
              <a:rPr lang="tr-TR" sz="800" dirty="0"/>
              <a:t>, S. </a:t>
            </a:r>
            <a:r>
              <a:rPr lang="tr-TR" sz="800" dirty="0" err="1"/>
              <a:t>Kailasapillai</a:t>
            </a:r>
            <a:r>
              <a:rPr lang="tr-TR" sz="800" dirty="0"/>
              <a:t>, </a:t>
            </a:r>
            <a:r>
              <a:rPr lang="tr-TR" sz="800" dirty="0" err="1"/>
              <a:t>and</a:t>
            </a:r>
            <a:r>
              <a:rPr lang="tr-TR" sz="800" dirty="0"/>
              <a:t> E. Larsen, “A </a:t>
            </a:r>
            <a:r>
              <a:rPr lang="tr-TR" sz="800" dirty="0" err="1"/>
              <a:t>systematic</a:t>
            </a:r>
            <a:r>
              <a:rPr lang="tr-TR" sz="800" dirty="0"/>
              <a:t> </a:t>
            </a:r>
            <a:r>
              <a:rPr lang="tr-TR" sz="800" dirty="0" err="1"/>
              <a:t>review</a:t>
            </a:r>
            <a:r>
              <a:rPr lang="tr-TR" sz="800" dirty="0"/>
              <a:t> of </a:t>
            </a:r>
            <a:r>
              <a:rPr lang="tr-TR" sz="800" dirty="0" err="1"/>
              <a:t>the</a:t>
            </a:r>
            <a:r>
              <a:rPr lang="tr-TR" sz="800" dirty="0"/>
              <a:t> </a:t>
            </a:r>
            <a:r>
              <a:rPr lang="tr-TR" sz="800" dirty="0" err="1"/>
              <a:t>epidemiology</a:t>
            </a:r>
            <a:r>
              <a:rPr lang="tr-TR" sz="800" dirty="0"/>
              <a:t> of </a:t>
            </a:r>
            <a:r>
              <a:rPr lang="tr-TR" sz="800" dirty="0" err="1"/>
              <a:t>unrecorded</a:t>
            </a:r>
            <a:r>
              <a:rPr lang="tr-TR" sz="800" dirty="0"/>
              <a:t> </a:t>
            </a:r>
            <a:r>
              <a:rPr lang="tr-TR" sz="800" dirty="0" err="1"/>
              <a:t>alcohol</a:t>
            </a:r>
            <a:r>
              <a:rPr lang="tr-TR" sz="800" dirty="0"/>
              <a:t> </a:t>
            </a:r>
            <a:r>
              <a:rPr lang="tr-TR" sz="800" dirty="0" err="1"/>
              <a:t>consumption</a:t>
            </a:r>
            <a:r>
              <a:rPr lang="tr-TR" sz="800" dirty="0"/>
              <a:t> </a:t>
            </a:r>
            <a:r>
              <a:rPr lang="tr-TR" sz="800" dirty="0" err="1"/>
              <a:t>and</a:t>
            </a:r>
            <a:r>
              <a:rPr lang="tr-TR" sz="800" dirty="0"/>
              <a:t> </a:t>
            </a:r>
            <a:r>
              <a:rPr lang="tr-TR" sz="800" dirty="0" err="1"/>
              <a:t>related</a:t>
            </a:r>
            <a:r>
              <a:rPr lang="tr-TR" sz="800" dirty="0"/>
              <a:t> </a:t>
            </a:r>
            <a:r>
              <a:rPr lang="tr-TR" sz="800" dirty="0" err="1"/>
              <a:t>health</a:t>
            </a:r>
            <a:r>
              <a:rPr lang="tr-TR" sz="800" dirty="0"/>
              <a:t> </a:t>
            </a:r>
            <a:r>
              <a:rPr lang="tr-TR" sz="800" dirty="0" err="1"/>
              <a:t>effects</a:t>
            </a:r>
            <a:r>
              <a:rPr lang="tr-TR" sz="800" dirty="0"/>
              <a:t>,” </a:t>
            </a:r>
            <a:r>
              <a:rPr lang="tr-TR" sz="800" dirty="0" err="1"/>
              <a:t>Am</a:t>
            </a:r>
            <a:r>
              <a:rPr lang="tr-TR" sz="800" dirty="0"/>
              <a:t>. J. </a:t>
            </a:r>
            <a:r>
              <a:rPr lang="tr-TR" sz="800" dirty="0" err="1"/>
              <a:t>Public</a:t>
            </a:r>
            <a:r>
              <a:rPr lang="tr-TR" sz="800" dirty="0"/>
              <a:t> </a:t>
            </a:r>
            <a:r>
              <a:rPr lang="tr-TR" sz="800" dirty="0" err="1"/>
              <a:t>Health</a:t>
            </a:r>
            <a:r>
              <a:rPr lang="tr-TR" sz="800" dirty="0"/>
              <a:t>, </a:t>
            </a:r>
            <a:r>
              <a:rPr lang="tr-TR" sz="800" dirty="0" err="1"/>
              <a:t>vol</a:t>
            </a:r>
            <a:r>
              <a:rPr lang="tr-TR" sz="800" dirty="0"/>
              <a:t>. 103, </a:t>
            </a:r>
            <a:r>
              <a:rPr lang="tr-TR" sz="800" dirty="0" err="1"/>
              <a:t>no</a:t>
            </a:r>
            <a:r>
              <a:rPr lang="tr-TR" sz="800" dirty="0"/>
              <a:t>. 6, </a:t>
            </a:r>
            <a:r>
              <a:rPr lang="tr-TR" sz="800" dirty="0" err="1"/>
              <a:t>pp</a:t>
            </a:r>
            <a:r>
              <a:rPr lang="tr-TR" sz="800" dirty="0"/>
              <a:t>. e1–e8, 2013.</a:t>
            </a:r>
          </a:p>
          <a:p>
            <a:pPr marL="320040" lvl="0" indent="-304800">
              <a:buSzPts val="1200"/>
              <a:buFont typeface="Archivo"/>
              <a:buChar char="●"/>
            </a:pPr>
            <a:r>
              <a:rPr lang="tr-TR" sz="800" dirty="0"/>
              <a:t>United Nations Office on </a:t>
            </a:r>
            <a:r>
              <a:rPr lang="tr-TR" sz="800" dirty="0" err="1"/>
              <a:t>Drugs</a:t>
            </a:r>
            <a:r>
              <a:rPr lang="tr-TR" sz="800" dirty="0"/>
              <a:t> </a:t>
            </a:r>
            <a:r>
              <a:rPr lang="tr-TR" sz="800" dirty="0" err="1"/>
              <a:t>and</a:t>
            </a:r>
            <a:r>
              <a:rPr lang="tr-TR" sz="800" dirty="0"/>
              <a:t> </a:t>
            </a:r>
            <a:r>
              <a:rPr lang="tr-TR" sz="800" dirty="0" err="1"/>
              <a:t>Crime</a:t>
            </a:r>
            <a:r>
              <a:rPr lang="tr-TR" sz="800" dirty="0"/>
              <a:t>, “World </a:t>
            </a:r>
            <a:r>
              <a:rPr lang="tr-TR" sz="800" dirty="0" err="1"/>
              <a:t>Drug</a:t>
            </a:r>
            <a:r>
              <a:rPr lang="tr-TR" sz="800" dirty="0"/>
              <a:t> Report 2019,” UNODC, 2019.</a:t>
            </a:r>
          </a:p>
          <a:p>
            <a:pPr marL="320040" lvl="0" indent="-304800">
              <a:buSzPts val="1200"/>
              <a:buFont typeface="Archivo"/>
              <a:buChar char="●"/>
            </a:pPr>
            <a:r>
              <a:rPr lang="tr-TR" sz="800" dirty="0"/>
              <a:t>V. J. </a:t>
            </a:r>
            <a:r>
              <a:rPr lang="tr-TR" sz="800" dirty="0" err="1"/>
              <a:t>Shute</a:t>
            </a:r>
            <a:r>
              <a:rPr lang="tr-TR" sz="800" dirty="0"/>
              <a:t>, “</a:t>
            </a:r>
            <a:r>
              <a:rPr lang="tr-TR" sz="800" dirty="0" err="1"/>
              <a:t>Focus</a:t>
            </a:r>
            <a:r>
              <a:rPr lang="tr-TR" sz="800" dirty="0"/>
              <a:t> on form: A </a:t>
            </a:r>
            <a:r>
              <a:rPr lang="tr-TR" sz="800" dirty="0" err="1"/>
              <a:t>design</a:t>
            </a:r>
            <a:r>
              <a:rPr lang="tr-TR" sz="800" dirty="0"/>
              <a:t> </a:t>
            </a:r>
            <a:r>
              <a:rPr lang="tr-TR" sz="800" dirty="0" err="1"/>
              <a:t>principle</a:t>
            </a:r>
            <a:r>
              <a:rPr lang="tr-TR" sz="800" dirty="0"/>
              <a:t> </a:t>
            </a:r>
            <a:r>
              <a:rPr lang="tr-TR" sz="800" dirty="0" err="1"/>
              <a:t>for</a:t>
            </a:r>
            <a:r>
              <a:rPr lang="tr-TR" sz="800" dirty="0"/>
              <a:t> video </a:t>
            </a:r>
            <a:r>
              <a:rPr lang="tr-TR" sz="800" dirty="0" err="1"/>
              <a:t>games</a:t>
            </a:r>
            <a:r>
              <a:rPr lang="tr-TR" sz="800" dirty="0"/>
              <a:t> </a:t>
            </a:r>
            <a:r>
              <a:rPr lang="tr-TR" sz="800" dirty="0" err="1"/>
              <a:t>that</a:t>
            </a:r>
            <a:r>
              <a:rPr lang="tr-TR" sz="800" dirty="0"/>
              <a:t> </a:t>
            </a:r>
            <a:r>
              <a:rPr lang="tr-TR" sz="800" dirty="0" err="1"/>
              <a:t>support</a:t>
            </a:r>
            <a:r>
              <a:rPr lang="tr-TR" sz="800" dirty="0"/>
              <a:t> </a:t>
            </a:r>
            <a:r>
              <a:rPr lang="tr-TR" sz="800" dirty="0" err="1"/>
              <a:t>learning</a:t>
            </a:r>
            <a:r>
              <a:rPr lang="tr-TR" sz="800" dirty="0"/>
              <a:t>,” J. </a:t>
            </a:r>
            <a:r>
              <a:rPr lang="tr-TR" sz="800" dirty="0" err="1"/>
              <a:t>Educ</a:t>
            </a:r>
            <a:r>
              <a:rPr lang="tr-TR" sz="800" dirty="0"/>
              <a:t>. </a:t>
            </a:r>
            <a:r>
              <a:rPr lang="tr-TR" sz="800" dirty="0" err="1"/>
              <a:t>Psychol</a:t>
            </a:r>
            <a:r>
              <a:rPr lang="tr-TR" sz="800" dirty="0"/>
              <a:t>., </a:t>
            </a:r>
            <a:r>
              <a:rPr lang="tr-TR" sz="800" dirty="0" err="1"/>
              <a:t>vol</a:t>
            </a:r>
            <a:r>
              <a:rPr lang="tr-TR" sz="800" dirty="0"/>
              <a:t>. 100, </a:t>
            </a:r>
            <a:r>
              <a:rPr lang="tr-TR" sz="800" dirty="0" err="1"/>
              <a:t>no</a:t>
            </a:r>
            <a:r>
              <a:rPr lang="tr-TR" sz="800" dirty="0"/>
              <a:t>. 4, </a:t>
            </a:r>
            <a:r>
              <a:rPr lang="tr-TR" sz="800" dirty="0" err="1"/>
              <a:t>pp</a:t>
            </a:r>
            <a:r>
              <a:rPr lang="tr-TR" sz="800" dirty="0"/>
              <a:t>. 227–236, 2008.</a:t>
            </a:r>
          </a:p>
          <a:p>
            <a:pPr marL="320040" lvl="0" indent="-304800">
              <a:buSzPts val="1200"/>
              <a:buFont typeface="Archivo"/>
              <a:buChar char="●"/>
            </a:pPr>
            <a:r>
              <a:rPr lang="tr-TR" sz="800" dirty="0"/>
              <a:t>D. </a:t>
            </a:r>
            <a:r>
              <a:rPr lang="tr-TR" sz="800" dirty="0" err="1"/>
              <a:t>Freeman</a:t>
            </a:r>
            <a:r>
              <a:rPr lang="tr-TR" sz="800" dirty="0"/>
              <a:t> et al., “Virtual </a:t>
            </a:r>
            <a:r>
              <a:rPr lang="tr-TR" sz="800" dirty="0" err="1"/>
              <a:t>reality</a:t>
            </a:r>
            <a:r>
              <a:rPr lang="tr-TR" sz="800" dirty="0"/>
              <a:t> in </a:t>
            </a:r>
            <a:r>
              <a:rPr lang="tr-TR" sz="800" dirty="0" err="1"/>
              <a:t>the</a:t>
            </a:r>
            <a:r>
              <a:rPr lang="tr-TR" sz="800" dirty="0"/>
              <a:t> </a:t>
            </a:r>
            <a:r>
              <a:rPr lang="tr-TR" sz="800" dirty="0" err="1"/>
              <a:t>treatment</a:t>
            </a:r>
            <a:r>
              <a:rPr lang="tr-TR" sz="800" dirty="0"/>
              <a:t> of </a:t>
            </a:r>
            <a:r>
              <a:rPr lang="tr-TR" sz="800" dirty="0" err="1"/>
              <a:t>mental</a:t>
            </a:r>
            <a:r>
              <a:rPr lang="tr-TR" sz="800" dirty="0"/>
              <a:t> </a:t>
            </a:r>
            <a:r>
              <a:rPr lang="tr-TR" sz="800" dirty="0" err="1"/>
              <a:t>health</a:t>
            </a:r>
            <a:r>
              <a:rPr lang="tr-TR" sz="800" dirty="0"/>
              <a:t> </a:t>
            </a:r>
            <a:r>
              <a:rPr lang="tr-TR" sz="800" dirty="0" err="1"/>
              <a:t>disorders</a:t>
            </a:r>
            <a:r>
              <a:rPr lang="tr-TR" sz="800" dirty="0"/>
              <a:t>,” </a:t>
            </a:r>
            <a:r>
              <a:rPr lang="tr-TR" sz="800" dirty="0" err="1"/>
              <a:t>Br</a:t>
            </a:r>
            <a:r>
              <a:rPr lang="tr-TR" sz="800" dirty="0"/>
              <a:t>. J. </a:t>
            </a:r>
            <a:r>
              <a:rPr lang="tr-TR" sz="800" dirty="0" err="1"/>
              <a:t>Psychiatry</a:t>
            </a:r>
            <a:r>
              <a:rPr lang="tr-TR" sz="800" dirty="0"/>
              <a:t>, </a:t>
            </a:r>
            <a:r>
              <a:rPr lang="tr-TR" sz="800" dirty="0" err="1"/>
              <a:t>vol</a:t>
            </a:r>
            <a:r>
              <a:rPr lang="tr-TR" sz="800" dirty="0"/>
              <a:t>. 211, </a:t>
            </a:r>
            <a:r>
              <a:rPr lang="tr-TR" sz="800" dirty="0" err="1"/>
              <a:t>no</a:t>
            </a:r>
            <a:r>
              <a:rPr lang="tr-TR" sz="800" dirty="0"/>
              <a:t>. 3, </a:t>
            </a:r>
            <a:r>
              <a:rPr lang="tr-TR" sz="800" dirty="0" err="1"/>
              <a:t>pp</a:t>
            </a:r>
            <a:r>
              <a:rPr lang="tr-TR" sz="800" dirty="0"/>
              <a:t>. 162–171, 2017.</a:t>
            </a:r>
          </a:p>
          <a:p>
            <a:pPr marL="320040" lvl="0" indent="-304800">
              <a:buSzPts val="1200"/>
              <a:buFont typeface="Archivo"/>
              <a:buChar char="●"/>
            </a:pPr>
            <a:r>
              <a:rPr lang="tr-TR" sz="800" dirty="0"/>
              <a:t>F. </a:t>
            </a:r>
            <a:r>
              <a:rPr lang="tr-TR" sz="800" dirty="0" err="1"/>
              <a:t>Kagalwala</a:t>
            </a:r>
            <a:r>
              <a:rPr lang="tr-TR" sz="800" dirty="0"/>
              <a:t> </a:t>
            </a:r>
            <a:r>
              <a:rPr lang="tr-TR" sz="800" dirty="0" err="1"/>
              <a:t>and</a:t>
            </a:r>
            <a:r>
              <a:rPr lang="tr-TR" sz="800" dirty="0"/>
              <a:t> S. Singh, “</a:t>
            </a:r>
            <a:r>
              <a:rPr lang="tr-TR" sz="800" dirty="0" err="1"/>
              <a:t>Hashing</a:t>
            </a:r>
            <a:r>
              <a:rPr lang="tr-TR" sz="800" dirty="0"/>
              <a:t> </a:t>
            </a:r>
            <a:r>
              <a:rPr lang="tr-TR" sz="800" dirty="0" err="1"/>
              <a:t>techniques</a:t>
            </a:r>
            <a:r>
              <a:rPr lang="tr-TR" sz="800" dirty="0"/>
              <a:t> </a:t>
            </a:r>
            <a:r>
              <a:rPr lang="tr-TR" sz="800" dirty="0" err="1"/>
              <a:t>for</a:t>
            </a:r>
            <a:r>
              <a:rPr lang="tr-TR" sz="800" dirty="0"/>
              <a:t> data </a:t>
            </a:r>
            <a:r>
              <a:rPr lang="tr-TR" sz="800" dirty="0" err="1"/>
              <a:t>privacy</a:t>
            </a:r>
            <a:r>
              <a:rPr lang="tr-TR" sz="800" dirty="0"/>
              <a:t> </a:t>
            </a:r>
            <a:r>
              <a:rPr lang="tr-TR" sz="800" dirty="0" err="1"/>
              <a:t>and</a:t>
            </a:r>
            <a:r>
              <a:rPr lang="tr-TR" sz="800" dirty="0"/>
              <a:t> </a:t>
            </a:r>
            <a:r>
              <a:rPr lang="tr-TR" sz="800" dirty="0" err="1"/>
              <a:t>security</a:t>
            </a:r>
            <a:r>
              <a:rPr lang="tr-TR" sz="800" dirty="0"/>
              <a:t>,” </a:t>
            </a:r>
            <a:r>
              <a:rPr lang="tr-TR" sz="800" dirty="0" err="1"/>
              <a:t>Int</a:t>
            </a:r>
            <a:r>
              <a:rPr lang="tr-TR" sz="800" dirty="0"/>
              <a:t>. J. </a:t>
            </a:r>
            <a:r>
              <a:rPr lang="tr-TR" sz="800" dirty="0" err="1"/>
              <a:t>Adv</a:t>
            </a:r>
            <a:r>
              <a:rPr lang="tr-TR" sz="800" dirty="0"/>
              <a:t>. </a:t>
            </a:r>
            <a:r>
              <a:rPr lang="tr-TR" sz="800" dirty="0" err="1"/>
              <a:t>Res</a:t>
            </a:r>
            <a:r>
              <a:rPr lang="tr-TR" sz="800" dirty="0"/>
              <a:t>. </a:t>
            </a:r>
            <a:r>
              <a:rPr lang="tr-TR" sz="800" dirty="0" err="1"/>
              <a:t>Comput</a:t>
            </a:r>
            <a:r>
              <a:rPr lang="tr-TR" sz="800" dirty="0"/>
              <a:t>. </a:t>
            </a:r>
            <a:r>
              <a:rPr lang="tr-TR" sz="800" dirty="0" err="1"/>
              <a:t>Sci</a:t>
            </a:r>
            <a:r>
              <a:rPr lang="tr-TR" sz="800" dirty="0"/>
              <a:t>. </a:t>
            </a:r>
            <a:r>
              <a:rPr lang="tr-TR" sz="800" dirty="0" err="1"/>
              <a:t>Softw</a:t>
            </a:r>
            <a:r>
              <a:rPr lang="tr-TR" sz="800" dirty="0"/>
              <a:t>. </a:t>
            </a:r>
            <a:r>
              <a:rPr lang="tr-TR" sz="800" dirty="0" err="1"/>
              <a:t>Eng</a:t>
            </a:r>
            <a:r>
              <a:rPr lang="tr-TR" sz="800" dirty="0"/>
              <a:t>., </a:t>
            </a:r>
            <a:r>
              <a:rPr lang="tr-TR" sz="800" dirty="0" err="1"/>
              <a:t>vol</a:t>
            </a:r>
            <a:r>
              <a:rPr lang="tr-TR" sz="800" dirty="0"/>
              <a:t>. 6, </a:t>
            </a:r>
            <a:r>
              <a:rPr lang="tr-TR" sz="800" dirty="0" err="1"/>
              <a:t>no</a:t>
            </a:r>
            <a:r>
              <a:rPr lang="tr-TR" sz="800" dirty="0"/>
              <a:t>. 5, </a:t>
            </a:r>
            <a:r>
              <a:rPr lang="tr-TR" sz="800" dirty="0" err="1"/>
              <a:t>pp</a:t>
            </a:r>
            <a:r>
              <a:rPr lang="tr-TR" sz="800" dirty="0"/>
              <a:t>. 1–6, 2017.</a:t>
            </a:r>
          </a:p>
          <a:p>
            <a:pPr marL="320040" lvl="0" indent="-304800">
              <a:buSzPts val="1200"/>
              <a:buFont typeface="Archivo"/>
              <a:buChar char="●"/>
            </a:pPr>
            <a:r>
              <a:rPr lang="tr-TR" sz="800" dirty="0" err="1"/>
              <a:t>Unity</a:t>
            </a:r>
            <a:r>
              <a:rPr lang="tr-TR" sz="800" dirty="0"/>
              <a:t> Technologies, “</a:t>
            </a:r>
            <a:r>
              <a:rPr lang="tr-TR" sz="800" dirty="0" err="1"/>
              <a:t>Unity</a:t>
            </a:r>
            <a:r>
              <a:rPr lang="tr-TR" sz="800" dirty="0"/>
              <a:t> </a:t>
            </a:r>
            <a:r>
              <a:rPr lang="tr-TR" sz="800" dirty="0" err="1"/>
              <a:t>Documentation</a:t>
            </a:r>
            <a:r>
              <a:rPr lang="tr-TR" sz="800" dirty="0"/>
              <a:t>: High Definition </a:t>
            </a:r>
            <a:r>
              <a:rPr lang="tr-TR" sz="800" dirty="0" err="1"/>
              <a:t>Render</a:t>
            </a:r>
            <a:r>
              <a:rPr lang="tr-TR" sz="800" dirty="0"/>
              <a:t> </a:t>
            </a:r>
            <a:r>
              <a:rPr lang="tr-TR" sz="800" dirty="0" err="1"/>
              <a:t>Pipeline</a:t>
            </a:r>
            <a:r>
              <a:rPr lang="tr-TR" sz="800" dirty="0"/>
              <a:t>,” </a:t>
            </a:r>
            <a:r>
              <a:rPr lang="tr-TR" sz="800" dirty="0" err="1"/>
              <a:t>Unity</a:t>
            </a:r>
            <a:r>
              <a:rPr lang="tr-TR" sz="800" dirty="0"/>
              <a:t>, 2022.</a:t>
            </a:r>
          </a:p>
          <a:p>
            <a:pPr marL="320040" lvl="0" indent="-304800">
              <a:buSzPts val="1200"/>
              <a:buFont typeface="Archivo"/>
              <a:buChar char="●"/>
            </a:pPr>
            <a:r>
              <a:rPr lang="tr-TR" sz="800" dirty="0"/>
              <a:t>GBD 2016 </a:t>
            </a:r>
            <a:r>
              <a:rPr lang="tr-TR" sz="800" dirty="0" err="1"/>
              <a:t>Alcohol</a:t>
            </a:r>
            <a:r>
              <a:rPr lang="tr-TR" sz="800" dirty="0"/>
              <a:t> </a:t>
            </a:r>
            <a:r>
              <a:rPr lang="tr-TR" sz="800" dirty="0" err="1"/>
              <a:t>Collaborators</a:t>
            </a:r>
            <a:r>
              <a:rPr lang="tr-TR" sz="800" dirty="0"/>
              <a:t>, “</a:t>
            </a:r>
            <a:r>
              <a:rPr lang="tr-TR" sz="800" dirty="0" err="1"/>
              <a:t>Alcohol</a:t>
            </a:r>
            <a:r>
              <a:rPr lang="tr-TR" sz="800" dirty="0"/>
              <a:t> </a:t>
            </a:r>
            <a:r>
              <a:rPr lang="tr-TR" sz="800" dirty="0" err="1"/>
              <a:t>use</a:t>
            </a:r>
            <a:r>
              <a:rPr lang="tr-TR" sz="800" dirty="0"/>
              <a:t> </a:t>
            </a:r>
            <a:r>
              <a:rPr lang="tr-TR" sz="800" dirty="0" err="1"/>
              <a:t>and</a:t>
            </a:r>
            <a:r>
              <a:rPr lang="tr-TR" sz="800" dirty="0"/>
              <a:t> </a:t>
            </a:r>
            <a:r>
              <a:rPr lang="tr-TR" sz="800" dirty="0" err="1"/>
              <a:t>burden</a:t>
            </a:r>
            <a:r>
              <a:rPr lang="tr-TR" sz="800" dirty="0"/>
              <a:t> </a:t>
            </a:r>
            <a:r>
              <a:rPr lang="tr-TR" sz="800" dirty="0" err="1"/>
              <a:t>for</a:t>
            </a:r>
            <a:r>
              <a:rPr lang="tr-TR" sz="800" dirty="0"/>
              <a:t> 195 </a:t>
            </a:r>
            <a:r>
              <a:rPr lang="tr-TR" sz="800" dirty="0" err="1"/>
              <a:t>countries</a:t>
            </a:r>
            <a:r>
              <a:rPr lang="tr-TR" sz="800" dirty="0"/>
              <a:t> </a:t>
            </a:r>
            <a:r>
              <a:rPr lang="tr-TR" sz="800" dirty="0" err="1"/>
              <a:t>and</a:t>
            </a:r>
            <a:r>
              <a:rPr lang="tr-TR" sz="800" dirty="0"/>
              <a:t> </a:t>
            </a:r>
            <a:r>
              <a:rPr lang="tr-TR" sz="800" dirty="0" err="1"/>
              <a:t>territories</a:t>
            </a:r>
            <a:r>
              <a:rPr lang="tr-TR" sz="800" dirty="0"/>
              <a:t>, 1990–2016: a </a:t>
            </a:r>
            <a:r>
              <a:rPr lang="tr-TR" sz="800" dirty="0" err="1"/>
              <a:t>systematic</a:t>
            </a:r>
            <a:r>
              <a:rPr lang="tr-TR" sz="800" dirty="0"/>
              <a:t> </a:t>
            </a:r>
            <a:r>
              <a:rPr lang="tr-TR" sz="800" dirty="0" err="1"/>
              <a:t>analysis</a:t>
            </a:r>
            <a:r>
              <a:rPr lang="tr-TR" sz="800" dirty="0"/>
              <a:t> </a:t>
            </a:r>
            <a:r>
              <a:rPr lang="tr-TR" sz="800" dirty="0" err="1"/>
              <a:t>for</a:t>
            </a:r>
            <a:r>
              <a:rPr lang="tr-TR" sz="800" dirty="0"/>
              <a:t> </a:t>
            </a:r>
            <a:r>
              <a:rPr lang="tr-TR" sz="800" dirty="0" err="1"/>
              <a:t>the</a:t>
            </a:r>
            <a:r>
              <a:rPr lang="tr-TR" sz="800" dirty="0"/>
              <a:t> Global </a:t>
            </a:r>
            <a:r>
              <a:rPr lang="tr-TR" sz="800" dirty="0" err="1"/>
              <a:t>Burden</a:t>
            </a:r>
            <a:r>
              <a:rPr lang="tr-TR" sz="800" dirty="0"/>
              <a:t> of </a:t>
            </a:r>
            <a:r>
              <a:rPr lang="tr-TR" sz="800" dirty="0" err="1"/>
              <a:t>Disease</a:t>
            </a:r>
            <a:r>
              <a:rPr lang="tr-TR" sz="800" dirty="0"/>
              <a:t> </a:t>
            </a:r>
            <a:r>
              <a:rPr lang="tr-TR" sz="800" dirty="0" err="1"/>
              <a:t>Study</a:t>
            </a:r>
            <a:r>
              <a:rPr lang="tr-TR" sz="800" dirty="0"/>
              <a:t> 2016,” Lancet, </a:t>
            </a:r>
            <a:r>
              <a:rPr lang="tr-TR" sz="800" dirty="0" err="1"/>
              <a:t>vol</a:t>
            </a:r>
            <a:r>
              <a:rPr lang="tr-TR" sz="800" dirty="0"/>
              <a:t>. 392, </a:t>
            </a:r>
            <a:r>
              <a:rPr lang="tr-TR" sz="800" dirty="0" err="1"/>
              <a:t>pp</a:t>
            </a:r>
            <a:r>
              <a:rPr lang="tr-TR" sz="800" dirty="0"/>
              <a:t>. 1015–1035, 2018.</a:t>
            </a:r>
          </a:p>
          <a:p>
            <a:pPr marL="320040" lvl="0" indent="-304800">
              <a:buSzPts val="1200"/>
              <a:buFont typeface="Archivo"/>
              <a:buChar char="●"/>
            </a:pPr>
            <a:r>
              <a:rPr lang="tr-TR" sz="800" dirty="0"/>
              <a:t>World </a:t>
            </a:r>
            <a:r>
              <a:rPr lang="tr-TR" sz="800" dirty="0" err="1"/>
              <a:t>Health</a:t>
            </a:r>
            <a:r>
              <a:rPr lang="tr-TR" sz="800" dirty="0"/>
              <a:t> </a:t>
            </a:r>
            <a:r>
              <a:rPr lang="tr-TR" sz="800" dirty="0" err="1"/>
              <a:t>Organization</a:t>
            </a:r>
            <a:r>
              <a:rPr lang="tr-TR" sz="800" dirty="0"/>
              <a:t>, “</a:t>
            </a:r>
            <a:r>
              <a:rPr lang="tr-TR" sz="800" dirty="0" err="1"/>
              <a:t>Alcohol</a:t>
            </a:r>
            <a:r>
              <a:rPr lang="tr-TR" sz="800" dirty="0"/>
              <a:t> [</a:t>
            </a:r>
            <a:r>
              <a:rPr lang="tr-TR" sz="800" dirty="0" err="1"/>
              <a:t>Fact</a:t>
            </a:r>
            <a:r>
              <a:rPr lang="tr-TR" sz="800" dirty="0"/>
              <a:t> </a:t>
            </a:r>
            <a:r>
              <a:rPr lang="tr-TR" sz="800" dirty="0" err="1"/>
              <a:t>sheet</a:t>
            </a:r>
            <a:r>
              <a:rPr lang="tr-TR" sz="800" dirty="0"/>
              <a:t>],” WHO, 2018.</a:t>
            </a:r>
          </a:p>
          <a:p>
            <a:pPr marL="320040" lvl="0" indent="-304800">
              <a:buSzPts val="1200"/>
              <a:buFont typeface="Archivo"/>
              <a:buChar char="●"/>
            </a:pPr>
            <a:r>
              <a:rPr lang="tr-TR" sz="800" dirty="0"/>
              <a:t>C. S. </a:t>
            </a:r>
            <a:r>
              <a:rPr lang="tr-TR" sz="800" dirty="0" err="1"/>
              <a:t>Lieber</a:t>
            </a:r>
            <a:r>
              <a:rPr lang="tr-TR" sz="800" dirty="0"/>
              <a:t>, “</a:t>
            </a:r>
            <a:r>
              <a:rPr lang="tr-TR" sz="800" dirty="0" err="1"/>
              <a:t>Relationships</a:t>
            </a:r>
            <a:r>
              <a:rPr lang="tr-TR" sz="800" dirty="0"/>
              <a:t> </a:t>
            </a:r>
            <a:r>
              <a:rPr lang="tr-TR" sz="800" dirty="0" err="1"/>
              <a:t>between</a:t>
            </a:r>
            <a:r>
              <a:rPr lang="tr-TR" sz="800" dirty="0"/>
              <a:t> </a:t>
            </a:r>
            <a:r>
              <a:rPr lang="tr-TR" sz="800" dirty="0" err="1"/>
              <a:t>nutrition</a:t>
            </a:r>
            <a:r>
              <a:rPr lang="tr-TR" sz="800" dirty="0"/>
              <a:t>, </a:t>
            </a:r>
            <a:r>
              <a:rPr lang="tr-TR" sz="800" dirty="0" err="1"/>
              <a:t>alcohol</a:t>
            </a:r>
            <a:r>
              <a:rPr lang="tr-TR" sz="800" dirty="0"/>
              <a:t> </a:t>
            </a:r>
            <a:r>
              <a:rPr lang="tr-TR" sz="800" dirty="0" err="1"/>
              <a:t>use</a:t>
            </a:r>
            <a:r>
              <a:rPr lang="tr-TR" sz="800" dirty="0"/>
              <a:t>, </a:t>
            </a:r>
            <a:r>
              <a:rPr lang="tr-TR" sz="800" dirty="0" err="1"/>
              <a:t>and</a:t>
            </a:r>
            <a:r>
              <a:rPr lang="tr-TR" sz="800" dirty="0"/>
              <a:t> </a:t>
            </a:r>
            <a:r>
              <a:rPr lang="tr-TR" sz="800" dirty="0" err="1"/>
              <a:t>liver</a:t>
            </a:r>
            <a:r>
              <a:rPr lang="tr-TR" sz="800" dirty="0"/>
              <a:t> </a:t>
            </a:r>
            <a:r>
              <a:rPr lang="tr-TR" sz="800" dirty="0" err="1"/>
              <a:t>disease</a:t>
            </a:r>
            <a:r>
              <a:rPr lang="tr-TR" sz="800" dirty="0"/>
              <a:t>,” </a:t>
            </a:r>
            <a:r>
              <a:rPr lang="tr-TR" sz="800" dirty="0" err="1"/>
              <a:t>Alcohol</a:t>
            </a:r>
            <a:r>
              <a:rPr lang="tr-TR" sz="800" dirty="0"/>
              <a:t> </a:t>
            </a:r>
            <a:r>
              <a:rPr lang="tr-TR" sz="800" dirty="0" err="1"/>
              <a:t>Research</a:t>
            </a:r>
            <a:r>
              <a:rPr lang="tr-TR" sz="800" dirty="0"/>
              <a:t> &amp; </a:t>
            </a:r>
            <a:r>
              <a:rPr lang="tr-TR" sz="800" dirty="0" err="1"/>
              <a:t>Health</a:t>
            </a:r>
            <a:r>
              <a:rPr lang="tr-TR" sz="800" dirty="0"/>
              <a:t>, </a:t>
            </a:r>
            <a:r>
              <a:rPr lang="tr-TR" sz="800" dirty="0" err="1"/>
              <a:t>vol</a:t>
            </a:r>
            <a:r>
              <a:rPr lang="tr-TR" sz="800" dirty="0"/>
              <a:t>. 27, </a:t>
            </a:r>
            <a:r>
              <a:rPr lang="tr-TR" sz="800" dirty="0" err="1"/>
              <a:t>pp</a:t>
            </a:r>
            <a:r>
              <a:rPr lang="tr-TR" sz="800" dirty="0"/>
              <a:t>. 220–231, 2003.</a:t>
            </a:r>
          </a:p>
          <a:p>
            <a:pPr marL="320040" lvl="0" indent="-304800">
              <a:buSzPts val="1200"/>
              <a:buFont typeface="Archivo"/>
              <a:buChar char="●"/>
            </a:pPr>
            <a:r>
              <a:rPr lang="tr-TR" sz="800" dirty="0"/>
              <a:t>T. P. </a:t>
            </a:r>
            <a:r>
              <a:rPr lang="tr-TR" sz="800" dirty="0" err="1"/>
              <a:t>Fleming</a:t>
            </a:r>
            <a:r>
              <a:rPr lang="tr-TR" sz="800" dirty="0"/>
              <a:t>, A. J. </a:t>
            </a:r>
            <a:r>
              <a:rPr lang="tr-TR" sz="800" dirty="0" err="1"/>
              <a:t>Watkins</a:t>
            </a:r>
            <a:r>
              <a:rPr lang="tr-TR" sz="800" dirty="0"/>
              <a:t>, M. A. </a:t>
            </a:r>
            <a:r>
              <a:rPr lang="tr-TR" sz="800" dirty="0" err="1"/>
              <a:t>Velazquez</a:t>
            </a:r>
            <a:r>
              <a:rPr lang="tr-TR" sz="800" dirty="0"/>
              <a:t> et al., “</a:t>
            </a:r>
            <a:r>
              <a:rPr lang="tr-TR" sz="800" dirty="0" err="1"/>
              <a:t>Origins</a:t>
            </a:r>
            <a:r>
              <a:rPr lang="tr-TR" sz="800" dirty="0"/>
              <a:t> of </a:t>
            </a:r>
            <a:r>
              <a:rPr lang="tr-TR" sz="800" dirty="0" err="1"/>
              <a:t>lifetime</a:t>
            </a:r>
            <a:r>
              <a:rPr lang="tr-TR" sz="800" dirty="0"/>
              <a:t> </a:t>
            </a:r>
            <a:r>
              <a:rPr lang="tr-TR" sz="800" dirty="0" err="1"/>
              <a:t>health</a:t>
            </a:r>
            <a:r>
              <a:rPr lang="tr-TR" sz="800" dirty="0"/>
              <a:t> </a:t>
            </a:r>
            <a:r>
              <a:rPr lang="tr-TR" sz="800" dirty="0" err="1"/>
              <a:t>around</a:t>
            </a:r>
            <a:r>
              <a:rPr lang="tr-TR" sz="800" dirty="0"/>
              <a:t> </a:t>
            </a:r>
            <a:r>
              <a:rPr lang="tr-TR" sz="800" dirty="0" err="1"/>
              <a:t>the</a:t>
            </a:r>
            <a:r>
              <a:rPr lang="tr-TR" sz="800" dirty="0"/>
              <a:t> time of </a:t>
            </a:r>
            <a:r>
              <a:rPr lang="tr-TR" sz="800" dirty="0" err="1"/>
              <a:t>conception</a:t>
            </a:r>
            <a:r>
              <a:rPr lang="tr-TR" sz="800" dirty="0"/>
              <a:t>: </a:t>
            </a:r>
            <a:r>
              <a:rPr lang="tr-TR" sz="800" dirty="0" err="1"/>
              <a:t>causes</a:t>
            </a:r>
            <a:r>
              <a:rPr lang="tr-TR" sz="800" dirty="0"/>
              <a:t> </a:t>
            </a:r>
            <a:r>
              <a:rPr lang="tr-TR" sz="800" dirty="0" err="1"/>
              <a:t>and</a:t>
            </a:r>
            <a:r>
              <a:rPr lang="tr-TR" sz="800" dirty="0"/>
              <a:t> </a:t>
            </a:r>
            <a:r>
              <a:rPr lang="tr-TR" sz="800" dirty="0" err="1"/>
              <a:t>consequences</a:t>
            </a:r>
            <a:r>
              <a:rPr lang="tr-TR" sz="800" dirty="0"/>
              <a:t>,” Lancet, </a:t>
            </a:r>
            <a:r>
              <a:rPr lang="tr-TR" sz="800" dirty="0" err="1"/>
              <a:t>vol</a:t>
            </a:r>
            <a:r>
              <a:rPr lang="tr-TR" sz="800" dirty="0"/>
              <a:t>. 391, </a:t>
            </a:r>
            <a:r>
              <a:rPr lang="tr-TR" sz="800" dirty="0" err="1"/>
              <a:t>pp</a:t>
            </a:r>
            <a:r>
              <a:rPr lang="tr-TR" sz="800" dirty="0"/>
              <a:t>. 1842–1852, 2018.</a:t>
            </a:r>
          </a:p>
          <a:p>
            <a:pPr marL="320040" lvl="0" indent="-304800">
              <a:buSzPts val="1200"/>
              <a:buFont typeface="Archivo"/>
              <a:buChar char="●"/>
            </a:pPr>
            <a:r>
              <a:rPr lang="tr-TR" sz="800" dirty="0"/>
              <a:t>M. </a:t>
            </a:r>
            <a:r>
              <a:rPr lang="tr-TR" sz="800" dirty="0" err="1"/>
              <a:t>Lane</a:t>
            </a:r>
            <a:r>
              <a:rPr lang="tr-TR" sz="800" dirty="0"/>
              <a:t>, R. L. </a:t>
            </a:r>
            <a:r>
              <a:rPr lang="tr-TR" sz="800" dirty="0" err="1"/>
              <a:t>Robker</a:t>
            </a:r>
            <a:r>
              <a:rPr lang="tr-TR" sz="800" dirty="0"/>
              <a:t>, </a:t>
            </a:r>
            <a:r>
              <a:rPr lang="tr-TR" sz="800" dirty="0" err="1"/>
              <a:t>and</a:t>
            </a:r>
            <a:r>
              <a:rPr lang="tr-TR" sz="800" dirty="0"/>
              <a:t> S. A. Robertson, “</a:t>
            </a:r>
            <a:r>
              <a:rPr lang="tr-TR" sz="800" dirty="0" err="1"/>
              <a:t>Parenting</a:t>
            </a:r>
            <a:r>
              <a:rPr lang="tr-TR" sz="800" dirty="0"/>
              <a:t> </a:t>
            </a:r>
            <a:r>
              <a:rPr lang="tr-TR" sz="800" dirty="0" err="1"/>
              <a:t>from</a:t>
            </a:r>
            <a:r>
              <a:rPr lang="tr-TR" sz="800" dirty="0"/>
              <a:t> </a:t>
            </a:r>
            <a:r>
              <a:rPr lang="tr-TR" sz="800" dirty="0" err="1"/>
              <a:t>before</a:t>
            </a:r>
            <a:r>
              <a:rPr lang="tr-TR" sz="800" dirty="0"/>
              <a:t> </a:t>
            </a:r>
            <a:r>
              <a:rPr lang="tr-TR" sz="800" dirty="0" err="1"/>
              <a:t>conception</a:t>
            </a:r>
            <a:r>
              <a:rPr lang="tr-TR" sz="800" dirty="0"/>
              <a:t>,” </a:t>
            </a:r>
            <a:r>
              <a:rPr lang="tr-TR" sz="800" dirty="0" err="1"/>
              <a:t>Science</a:t>
            </a:r>
            <a:r>
              <a:rPr lang="tr-TR" sz="800" dirty="0"/>
              <a:t>, </a:t>
            </a:r>
            <a:r>
              <a:rPr lang="tr-TR" sz="800" dirty="0" err="1"/>
              <a:t>vol</a:t>
            </a:r>
            <a:r>
              <a:rPr lang="tr-TR" sz="800" dirty="0"/>
              <a:t>. 345, </a:t>
            </a:r>
            <a:r>
              <a:rPr lang="tr-TR" sz="800" dirty="0" err="1"/>
              <a:t>pp</a:t>
            </a:r>
            <a:r>
              <a:rPr lang="tr-TR" sz="800" dirty="0"/>
              <a:t>. 756–760, 2014.</a:t>
            </a:r>
          </a:p>
          <a:p>
            <a:pPr marL="320040" lvl="0" indent="-304800">
              <a:buSzPts val="1200"/>
              <a:buFont typeface="Archivo"/>
              <a:buChar char="●"/>
            </a:pPr>
            <a:r>
              <a:rPr lang="tr-TR" sz="800" dirty="0"/>
              <a:t>A. </a:t>
            </a:r>
            <a:r>
              <a:rPr lang="tr-TR" sz="800" dirty="0" err="1"/>
              <a:t>Kwok</a:t>
            </a:r>
            <a:r>
              <a:rPr lang="tr-TR" sz="800" dirty="0"/>
              <a:t>, A. L. </a:t>
            </a:r>
            <a:r>
              <a:rPr lang="tr-TR" sz="800" dirty="0" err="1"/>
              <a:t>Dordevic</a:t>
            </a:r>
            <a:r>
              <a:rPr lang="tr-TR" sz="800" dirty="0"/>
              <a:t>, G. </a:t>
            </a:r>
            <a:r>
              <a:rPr lang="tr-TR" sz="800" dirty="0" err="1"/>
              <a:t>Paton</a:t>
            </a:r>
            <a:r>
              <a:rPr lang="tr-TR" sz="800" dirty="0"/>
              <a:t> et al., “</a:t>
            </a:r>
            <a:r>
              <a:rPr lang="tr-TR" sz="800" dirty="0" err="1"/>
              <a:t>Effect</a:t>
            </a:r>
            <a:r>
              <a:rPr lang="tr-TR" sz="800" dirty="0"/>
              <a:t> of </a:t>
            </a:r>
            <a:r>
              <a:rPr lang="tr-TR" sz="800" dirty="0" err="1"/>
              <a:t>alcohol</a:t>
            </a:r>
            <a:r>
              <a:rPr lang="tr-TR" sz="800" dirty="0"/>
              <a:t> </a:t>
            </a:r>
            <a:r>
              <a:rPr lang="tr-TR" sz="800" dirty="0" err="1"/>
              <a:t>consumption</a:t>
            </a:r>
            <a:r>
              <a:rPr lang="tr-TR" sz="800" dirty="0"/>
              <a:t> on </a:t>
            </a:r>
            <a:r>
              <a:rPr lang="tr-TR" sz="800" dirty="0" err="1"/>
              <a:t>food</a:t>
            </a:r>
            <a:r>
              <a:rPr lang="tr-TR" sz="800" dirty="0"/>
              <a:t> </a:t>
            </a:r>
            <a:r>
              <a:rPr lang="tr-TR" sz="800" dirty="0" err="1"/>
              <a:t>energy</a:t>
            </a:r>
            <a:r>
              <a:rPr lang="tr-TR" sz="800" dirty="0"/>
              <a:t> </a:t>
            </a:r>
            <a:r>
              <a:rPr lang="tr-TR" sz="800" dirty="0" err="1"/>
              <a:t>intake</a:t>
            </a:r>
            <a:r>
              <a:rPr lang="tr-TR" sz="800" dirty="0"/>
              <a:t>: a </a:t>
            </a:r>
            <a:r>
              <a:rPr lang="tr-TR" sz="800" dirty="0" err="1"/>
              <a:t>systematic</a:t>
            </a:r>
            <a:r>
              <a:rPr lang="tr-TR" sz="800" dirty="0"/>
              <a:t> </a:t>
            </a:r>
            <a:r>
              <a:rPr lang="tr-TR" sz="800" dirty="0" err="1"/>
              <a:t>review</a:t>
            </a:r>
            <a:r>
              <a:rPr lang="tr-TR" sz="800" dirty="0"/>
              <a:t> </a:t>
            </a:r>
            <a:r>
              <a:rPr lang="tr-TR" sz="800" dirty="0" err="1"/>
              <a:t>and</a:t>
            </a:r>
            <a:r>
              <a:rPr lang="tr-TR" sz="800" dirty="0"/>
              <a:t> meta-</a:t>
            </a:r>
            <a:r>
              <a:rPr lang="tr-TR" sz="800" dirty="0" err="1"/>
              <a:t>analysis</a:t>
            </a:r>
            <a:r>
              <a:rPr lang="tr-TR" sz="800" dirty="0"/>
              <a:t>,” British </a:t>
            </a:r>
            <a:r>
              <a:rPr lang="tr-TR" sz="800" dirty="0" err="1"/>
              <a:t>Journal</a:t>
            </a:r>
            <a:r>
              <a:rPr lang="tr-TR" sz="800" dirty="0"/>
              <a:t> of </a:t>
            </a:r>
            <a:r>
              <a:rPr lang="tr-TR" sz="800" dirty="0" err="1"/>
              <a:t>Nutrition</a:t>
            </a:r>
            <a:r>
              <a:rPr lang="tr-TR" sz="800" dirty="0"/>
              <a:t>, </a:t>
            </a:r>
            <a:r>
              <a:rPr lang="tr-TR" sz="800" dirty="0" err="1"/>
              <a:t>vol</a:t>
            </a:r>
            <a:r>
              <a:rPr lang="tr-TR" sz="800" dirty="0"/>
              <a:t>. 121, </a:t>
            </a:r>
            <a:r>
              <a:rPr lang="tr-TR" sz="800" dirty="0" err="1"/>
              <a:t>pp</a:t>
            </a:r>
            <a:r>
              <a:rPr lang="tr-TR" sz="800" dirty="0"/>
              <a:t>. 481–495, 2019.</a:t>
            </a:r>
          </a:p>
          <a:p>
            <a:pPr marL="320040" lvl="0" indent="-304800">
              <a:buSzPts val="1200"/>
              <a:buFont typeface="Archivo"/>
              <a:buChar char="●"/>
            </a:pPr>
            <a:r>
              <a:rPr lang="tr-TR" sz="800" dirty="0"/>
              <a:t>T. B. </a:t>
            </a:r>
            <a:r>
              <a:rPr lang="tr-TR" sz="800" dirty="0" err="1"/>
              <a:t>Konkolÿ</a:t>
            </a:r>
            <a:r>
              <a:rPr lang="tr-TR" sz="800" dirty="0"/>
              <a:t>, D. C. </a:t>
            </a:r>
            <a:r>
              <a:rPr lang="tr-TR" sz="800" dirty="0" err="1"/>
              <a:t>Hodgins</a:t>
            </a:r>
            <a:r>
              <a:rPr lang="tr-TR" sz="800" dirty="0"/>
              <a:t>, </a:t>
            </a:r>
            <a:r>
              <a:rPr lang="tr-TR" sz="800" dirty="0" err="1"/>
              <a:t>and</a:t>
            </a:r>
            <a:r>
              <a:rPr lang="tr-TR" sz="800" dirty="0"/>
              <a:t> T. C. Wild, “</a:t>
            </a:r>
            <a:r>
              <a:rPr lang="tr-TR" sz="800" dirty="0" err="1"/>
              <a:t>Co-occurring</a:t>
            </a:r>
            <a:r>
              <a:rPr lang="tr-TR" sz="800" dirty="0"/>
              <a:t> </a:t>
            </a:r>
            <a:r>
              <a:rPr lang="tr-TR" sz="800" dirty="0" err="1"/>
              <a:t>substance-related</a:t>
            </a:r>
            <a:r>
              <a:rPr lang="tr-TR" sz="800" dirty="0"/>
              <a:t> </a:t>
            </a:r>
            <a:r>
              <a:rPr lang="tr-TR" sz="800" dirty="0" err="1"/>
              <a:t>and</a:t>
            </a:r>
            <a:r>
              <a:rPr lang="tr-TR" sz="800" dirty="0"/>
              <a:t> </a:t>
            </a:r>
            <a:r>
              <a:rPr lang="tr-TR" sz="800" dirty="0" err="1"/>
              <a:t>behavioral</a:t>
            </a:r>
            <a:r>
              <a:rPr lang="tr-TR" sz="800" dirty="0"/>
              <a:t> </a:t>
            </a:r>
            <a:r>
              <a:rPr lang="tr-TR" sz="800" dirty="0" err="1"/>
              <a:t>addiction</a:t>
            </a:r>
            <a:r>
              <a:rPr lang="tr-TR" sz="800" dirty="0"/>
              <a:t> </a:t>
            </a:r>
            <a:r>
              <a:rPr lang="tr-TR" sz="800" dirty="0" err="1"/>
              <a:t>problems</a:t>
            </a:r>
            <a:r>
              <a:rPr lang="tr-TR" sz="800" dirty="0"/>
              <a:t>: a </a:t>
            </a:r>
            <a:r>
              <a:rPr lang="tr-TR" sz="800" dirty="0" err="1"/>
              <a:t>person</a:t>
            </a:r>
            <a:r>
              <a:rPr lang="tr-TR" sz="800" dirty="0"/>
              <a:t> </a:t>
            </a:r>
            <a:r>
              <a:rPr lang="tr-TR" sz="800" dirty="0" err="1"/>
              <a:t>centered</a:t>
            </a:r>
            <a:r>
              <a:rPr lang="tr-TR" sz="800" dirty="0"/>
              <a:t>, </a:t>
            </a:r>
            <a:r>
              <a:rPr lang="tr-TR" sz="800" dirty="0" err="1"/>
              <a:t>lay</a:t>
            </a:r>
            <a:r>
              <a:rPr lang="tr-TR" sz="800" dirty="0"/>
              <a:t> </a:t>
            </a:r>
            <a:r>
              <a:rPr lang="tr-TR" sz="800" dirty="0" err="1"/>
              <a:t>epidemiology</a:t>
            </a:r>
            <a:r>
              <a:rPr lang="tr-TR" sz="800" dirty="0"/>
              <a:t> </a:t>
            </a:r>
            <a:r>
              <a:rPr lang="tr-TR" sz="800" dirty="0" err="1"/>
              <a:t>approach</a:t>
            </a:r>
            <a:r>
              <a:rPr lang="tr-TR" sz="800" dirty="0"/>
              <a:t>,” </a:t>
            </a:r>
            <a:r>
              <a:rPr lang="tr-TR" sz="800" dirty="0" err="1"/>
              <a:t>Journal</a:t>
            </a:r>
            <a:r>
              <a:rPr lang="tr-TR" sz="800" dirty="0"/>
              <a:t> of </a:t>
            </a:r>
            <a:r>
              <a:rPr lang="tr-TR" sz="800" dirty="0" err="1"/>
              <a:t>Behavioral</a:t>
            </a:r>
            <a:r>
              <a:rPr lang="tr-TR" sz="800" dirty="0"/>
              <a:t> </a:t>
            </a:r>
            <a:r>
              <a:rPr lang="tr-TR" sz="800" dirty="0" err="1"/>
              <a:t>Addictions</a:t>
            </a:r>
            <a:r>
              <a:rPr lang="tr-TR" sz="800" dirty="0"/>
              <a:t>, </a:t>
            </a:r>
            <a:r>
              <a:rPr lang="tr-TR" sz="800" dirty="0" err="1"/>
              <a:t>vol</a:t>
            </a:r>
            <a:r>
              <a:rPr lang="tr-TR" sz="800" dirty="0"/>
              <a:t>. 5, </a:t>
            </a:r>
            <a:r>
              <a:rPr lang="tr-TR" sz="800" dirty="0" err="1"/>
              <a:t>no</a:t>
            </a:r>
            <a:r>
              <a:rPr lang="tr-TR" sz="800" dirty="0"/>
              <a:t>. 4, </a:t>
            </a:r>
            <a:r>
              <a:rPr lang="tr-TR" sz="800" dirty="0" err="1"/>
              <a:t>pp</a:t>
            </a:r>
            <a:r>
              <a:rPr lang="tr-TR" sz="800" dirty="0"/>
              <a:t>. 614–2062, 2016.</a:t>
            </a:r>
          </a:p>
          <a:p>
            <a:pPr marL="320040" lvl="0" indent="-304800">
              <a:buSzPts val="1200"/>
              <a:buFont typeface="Archivo"/>
              <a:buChar char="●"/>
            </a:pPr>
            <a:r>
              <a:rPr lang="tr-TR" sz="800" dirty="0"/>
              <a:t>T. M. </a:t>
            </a:r>
            <a:r>
              <a:rPr lang="tr-TR" sz="800" dirty="0" err="1"/>
              <a:t>Schulte</a:t>
            </a:r>
            <a:r>
              <a:rPr lang="tr-TR" sz="800" dirty="0"/>
              <a:t> </a:t>
            </a:r>
            <a:r>
              <a:rPr lang="tr-TR" sz="800" dirty="0" err="1"/>
              <a:t>and</a:t>
            </a:r>
            <a:r>
              <a:rPr lang="tr-TR" sz="800" dirty="0"/>
              <a:t> Y. </a:t>
            </a:r>
            <a:r>
              <a:rPr lang="tr-TR" sz="800" dirty="0" err="1"/>
              <a:t>Hser</a:t>
            </a:r>
            <a:r>
              <a:rPr lang="tr-TR" sz="800" dirty="0"/>
              <a:t>, “</a:t>
            </a:r>
            <a:r>
              <a:rPr lang="tr-TR" sz="800" dirty="0" err="1"/>
              <a:t>Substance</a:t>
            </a:r>
            <a:r>
              <a:rPr lang="tr-TR" sz="800" dirty="0"/>
              <a:t> </a:t>
            </a:r>
            <a:r>
              <a:rPr lang="tr-TR" sz="800" dirty="0" err="1"/>
              <a:t>use</a:t>
            </a:r>
            <a:r>
              <a:rPr lang="tr-TR" sz="800" dirty="0"/>
              <a:t> </a:t>
            </a:r>
            <a:r>
              <a:rPr lang="tr-TR" sz="800" dirty="0" err="1"/>
              <a:t>and</a:t>
            </a:r>
            <a:r>
              <a:rPr lang="tr-TR" sz="800" dirty="0"/>
              <a:t> </a:t>
            </a:r>
            <a:r>
              <a:rPr lang="tr-TR" sz="800" dirty="0" err="1"/>
              <a:t>associated</a:t>
            </a:r>
            <a:r>
              <a:rPr lang="tr-TR" sz="800" dirty="0"/>
              <a:t> </a:t>
            </a:r>
            <a:r>
              <a:rPr lang="tr-TR" sz="800" dirty="0" err="1"/>
              <a:t>health</a:t>
            </a:r>
            <a:r>
              <a:rPr lang="tr-TR" sz="800" dirty="0"/>
              <a:t> </a:t>
            </a:r>
            <a:r>
              <a:rPr lang="tr-TR" sz="800" dirty="0" err="1"/>
              <a:t>conditions</a:t>
            </a:r>
            <a:r>
              <a:rPr lang="tr-TR" sz="800" dirty="0"/>
              <a:t> </a:t>
            </a:r>
            <a:r>
              <a:rPr lang="tr-TR" sz="800" dirty="0" err="1"/>
              <a:t>throughout</a:t>
            </a:r>
            <a:r>
              <a:rPr lang="tr-TR" sz="800" dirty="0"/>
              <a:t> life span,” </a:t>
            </a:r>
            <a:r>
              <a:rPr lang="tr-TR" sz="800" dirty="0" err="1"/>
              <a:t>Public</a:t>
            </a:r>
            <a:r>
              <a:rPr lang="tr-TR" sz="800" dirty="0"/>
              <a:t> </a:t>
            </a:r>
            <a:r>
              <a:rPr lang="tr-TR" sz="800" dirty="0" err="1"/>
              <a:t>Health</a:t>
            </a:r>
            <a:r>
              <a:rPr lang="tr-TR" sz="800" dirty="0"/>
              <a:t> </a:t>
            </a:r>
            <a:r>
              <a:rPr lang="tr-TR" sz="800" dirty="0" err="1"/>
              <a:t>Reviews</a:t>
            </a:r>
            <a:r>
              <a:rPr lang="tr-TR" sz="800" dirty="0"/>
              <a:t>, </a:t>
            </a:r>
            <a:r>
              <a:rPr lang="tr-TR" sz="800" dirty="0" err="1"/>
              <a:t>vol</a:t>
            </a:r>
            <a:r>
              <a:rPr lang="tr-TR" sz="800" dirty="0"/>
              <a:t>. 35, </a:t>
            </a:r>
            <a:r>
              <a:rPr lang="tr-TR" sz="800" dirty="0" err="1"/>
              <a:t>no</a:t>
            </a:r>
            <a:r>
              <a:rPr lang="tr-TR" sz="800" dirty="0"/>
              <a:t>. 2, 2014.</a:t>
            </a:r>
          </a:p>
          <a:p>
            <a:pPr marL="320040" lvl="0" indent="-304800">
              <a:buSzPts val="1200"/>
              <a:buFont typeface="Archivo"/>
              <a:buChar char="●"/>
            </a:pPr>
            <a:r>
              <a:rPr lang="tr-TR" sz="800" dirty="0"/>
              <a:t>P. </a:t>
            </a:r>
            <a:r>
              <a:rPr lang="tr-TR" sz="800" dirty="0" err="1"/>
              <a:t>Manari</a:t>
            </a:r>
            <a:r>
              <a:rPr lang="tr-TR" sz="800" dirty="0"/>
              <a:t>, V. R. </a:t>
            </a:r>
            <a:r>
              <a:rPr lang="tr-TR" sz="800" dirty="0" err="1"/>
              <a:t>Preedy</a:t>
            </a:r>
            <a:r>
              <a:rPr lang="tr-TR" sz="800" dirty="0"/>
              <a:t>, </a:t>
            </a:r>
            <a:r>
              <a:rPr lang="tr-TR" sz="800" dirty="0" err="1"/>
              <a:t>and</a:t>
            </a:r>
            <a:r>
              <a:rPr lang="tr-TR" sz="800" dirty="0"/>
              <a:t> T. J. Peters, “</a:t>
            </a:r>
            <a:r>
              <a:rPr lang="tr-TR" sz="800" dirty="0" err="1"/>
              <a:t>Nutritional</a:t>
            </a:r>
            <a:r>
              <a:rPr lang="tr-TR" sz="800" dirty="0"/>
              <a:t> </a:t>
            </a:r>
            <a:r>
              <a:rPr lang="tr-TR" sz="800" dirty="0" err="1"/>
              <a:t>intake</a:t>
            </a:r>
            <a:r>
              <a:rPr lang="tr-TR" sz="800" dirty="0"/>
              <a:t> of </a:t>
            </a:r>
            <a:r>
              <a:rPr lang="tr-TR" sz="800" dirty="0" err="1"/>
              <a:t>hazardous</a:t>
            </a:r>
            <a:r>
              <a:rPr lang="tr-TR" sz="800" dirty="0"/>
              <a:t> </a:t>
            </a:r>
            <a:r>
              <a:rPr lang="tr-TR" sz="800" dirty="0" err="1"/>
              <a:t>drinkers</a:t>
            </a:r>
            <a:r>
              <a:rPr lang="tr-TR" sz="800" dirty="0"/>
              <a:t> </a:t>
            </a:r>
            <a:r>
              <a:rPr lang="tr-TR" sz="800" dirty="0" err="1"/>
              <a:t>and</a:t>
            </a:r>
            <a:r>
              <a:rPr lang="tr-TR" sz="800" dirty="0"/>
              <a:t> </a:t>
            </a:r>
            <a:r>
              <a:rPr lang="tr-TR" sz="800" dirty="0" err="1"/>
              <a:t>dependent</a:t>
            </a:r>
            <a:r>
              <a:rPr lang="tr-TR" sz="800" dirty="0"/>
              <a:t> </a:t>
            </a:r>
            <a:r>
              <a:rPr lang="tr-TR" sz="800" dirty="0" err="1"/>
              <a:t>alcoholics</a:t>
            </a:r>
            <a:r>
              <a:rPr lang="tr-TR" sz="800" dirty="0"/>
              <a:t> in </a:t>
            </a:r>
            <a:r>
              <a:rPr lang="tr-TR" sz="800" dirty="0" err="1"/>
              <a:t>the</a:t>
            </a:r>
            <a:r>
              <a:rPr lang="tr-TR" sz="800" dirty="0"/>
              <a:t> UK,” </a:t>
            </a:r>
            <a:r>
              <a:rPr lang="tr-TR" sz="800" dirty="0" err="1"/>
              <a:t>Addiction</a:t>
            </a:r>
            <a:r>
              <a:rPr lang="tr-TR" sz="800" dirty="0"/>
              <a:t> </a:t>
            </a:r>
            <a:r>
              <a:rPr lang="tr-TR" sz="800" dirty="0" err="1"/>
              <a:t>Biology</a:t>
            </a:r>
            <a:r>
              <a:rPr lang="tr-TR" sz="800" dirty="0"/>
              <a:t>, </a:t>
            </a:r>
            <a:r>
              <a:rPr lang="tr-TR" sz="800" dirty="0" err="1"/>
              <a:t>vol</a:t>
            </a:r>
            <a:r>
              <a:rPr lang="tr-TR" sz="800" dirty="0"/>
              <a:t>. 8, </a:t>
            </a:r>
            <a:r>
              <a:rPr lang="tr-TR" sz="800" dirty="0" err="1"/>
              <a:t>no</a:t>
            </a:r>
            <a:r>
              <a:rPr lang="tr-TR" sz="800" dirty="0"/>
              <a:t>. 2, </a:t>
            </a:r>
            <a:r>
              <a:rPr lang="tr-TR" sz="800" dirty="0" err="1"/>
              <a:t>pp</a:t>
            </a:r>
            <a:r>
              <a:rPr lang="tr-TR" sz="800" dirty="0"/>
              <a:t>. 201–210, 2003.</a:t>
            </a:r>
          </a:p>
          <a:p>
            <a:pPr marL="320040" lvl="0" indent="-304800">
              <a:buSzPts val="1200"/>
              <a:buFont typeface="Archivo"/>
              <a:buChar char="●"/>
            </a:pPr>
            <a:r>
              <a:rPr lang="tr-TR" sz="800" dirty="0"/>
              <a:t>S. B. </a:t>
            </a:r>
            <a:r>
              <a:rPr lang="tr-TR" sz="800" dirty="0" err="1"/>
              <a:t>Rourke</a:t>
            </a:r>
            <a:r>
              <a:rPr lang="tr-TR" sz="800" dirty="0"/>
              <a:t> </a:t>
            </a:r>
            <a:r>
              <a:rPr lang="tr-TR" sz="800" dirty="0" err="1"/>
              <a:t>and</a:t>
            </a:r>
            <a:r>
              <a:rPr lang="tr-TR" sz="800" dirty="0"/>
              <a:t> T. </a:t>
            </a:r>
            <a:r>
              <a:rPr lang="tr-TR" sz="800" dirty="0" err="1"/>
              <a:t>Löberg</a:t>
            </a:r>
            <a:r>
              <a:rPr lang="tr-TR" sz="800" dirty="0"/>
              <a:t>, “</a:t>
            </a:r>
            <a:r>
              <a:rPr lang="tr-TR" sz="800" dirty="0" err="1"/>
              <a:t>The</a:t>
            </a:r>
            <a:r>
              <a:rPr lang="tr-TR" sz="800" dirty="0"/>
              <a:t> </a:t>
            </a:r>
            <a:r>
              <a:rPr lang="tr-TR" sz="800" dirty="0" err="1"/>
              <a:t>neurobehavioral</a:t>
            </a:r>
            <a:r>
              <a:rPr lang="tr-TR" sz="800" dirty="0"/>
              <a:t> </a:t>
            </a:r>
            <a:r>
              <a:rPr lang="tr-TR" sz="800" dirty="0" err="1"/>
              <a:t>correlates</a:t>
            </a:r>
            <a:r>
              <a:rPr lang="tr-TR" sz="800" dirty="0"/>
              <a:t> of </a:t>
            </a:r>
            <a:r>
              <a:rPr lang="tr-TR" sz="800" dirty="0" err="1"/>
              <a:t>alcoholism</a:t>
            </a:r>
            <a:r>
              <a:rPr lang="tr-TR" sz="800" dirty="0"/>
              <a:t>,” in </a:t>
            </a:r>
            <a:r>
              <a:rPr lang="tr-TR" sz="800" dirty="0" err="1"/>
              <a:t>Neuropsychological</a:t>
            </a:r>
            <a:r>
              <a:rPr lang="tr-TR" sz="800" dirty="0"/>
              <a:t> </a:t>
            </a:r>
            <a:r>
              <a:rPr lang="tr-TR" sz="800" dirty="0" err="1"/>
              <a:t>Assessment</a:t>
            </a:r>
            <a:r>
              <a:rPr lang="tr-TR" sz="800" dirty="0"/>
              <a:t> of </a:t>
            </a:r>
            <a:r>
              <a:rPr lang="tr-TR" sz="800" dirty="0" err="1"/>
              <a:t>Neuropsychiatric</a:t>
            </a:r>
            <a:r>
              <a:rPr lang="tr-TR" sz="800" dirty="0"/>
              <a:t> </a:t>
            </a:r>
            <a:r>
              <a:rPr lang="tr-TR" sz="800" dirty="0" err="1"/>
              <a:t>Disorders</a:t>
            </a:r>
            <a:r>
              <a:rPr lang="tr-TR" sz="800" dirty="0"/>
              <a:t>, 2nd ed., S. J. Nixon, Ed., New York: Oxford </a:t>
            </a:r>
            <a:r>
              <a:rPr lang="tr-TR" sz="800" dirty="0" err="1"/>
              <a:t>University</a:t>
            </a:r>
            <a:r>
              <a:rPr lang="tr-TR" sz="800" dirty="0"/>
              <a:t> </a:t>
            </a:r>
            <a:r>
              <a:rPr lang="tr-TR" sz="800" dirty="0" err="1"/>
              <a:t>Press</a:t>
            </a:r>
            <a:r>
              <a:rPr lang="tr-TR" sz="800" dirty="0"/>
              <a:t>, </a:t>
            </a:r>
            <a:r>
              <a:rPr lang="tr-TR" sz="800" dirty="0" err="1"/>
              <a:t>pp</a:t>
            </a:r>
            <a:r>
              <a:rPr lang="tr-TR" sz="800" dirty="0"/>
              <a:t>. 423–485, 1996.</a:t>
            </a:r>
          </a:p>
          <a:p>
            <a:pPr marL="320040" lvl="0" indent="-304800" algn="l" rtl="0">
              <a:spcBef>
                <a:spcPts val="0"/>
              </a:spcBef>
              <a:spcAft>
                <a:spcPts val="0"/>
              </a:spcAft>
              <a:buSzPts val="1200"/>
              <a:buFont typeface="Archivo"/>
              <a:buChar char="●"/>
            </a:pPr>
            <a:endParaRPr sz="800" dirty="0"/>
          </a:p>
          <a:p>
            <a:pPr marL="0" lvl="0" indent="0" algn="l" rtl="0">
              <a:spcBef>
                <a:spcPts val="2400"/>
              </a:spcBef>
              <a:spcAft>
                <a:spcPts val="600"/>
              </a:spcAft>
              <a:buNone/>
            </a:pPr>
            <a:endParaRPr sz="8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05">
          <a:extLst>
            <a:ext uri="{FF2B5EF4-FFF2-40B4-BE49-F238E27FC236}">
              <a16:creationId xmlns:a16="http://schemas.microsoft.com/office/drawing/2014/main" id="{03F23535-941F-2B21-5450-FD4CD293CB27}"/>
            </a:ext>
          </a:extLst>
        </p:cNvPr>
        <p:cNvGrpSpPr/>
        <p:nvPr/>
      </p:nvGrpSpPr>
      <p:grpSpPr>
        <a:xfrm>
          <a:off x="0" y="0"/>
          <a:ext cx="0" cy="0"/>
          <a:chOff x="0" y="0"/>
          <a:chExt cx="0" cy="0"/>
        </a:xfrm>
      </p:grpSpPr>
      <p:sp>
        <p:nvSpPr>
          <p:cNvPr id="1006" name="Google Shape;1006;p77">
            <a:extLst>
              <a:ext uri="{FF2B5EF4-FFF2-40B4-BE49-F238E27FC236}">
                <a16:creationId xmlns:a16="http://schemas.microsoft.com/office/drawing/2014/main" id="{23E4C3DD-3D21-2664-0186-AB0F968F7491}"/>
              </a:ext>
            </a:extLst>
          </p:cNvPr>
          <p:cNvSpPr txBox="1">
            <a:spLocks noGrp="1"/>
          </p:cNvSpPr>
          <p:nvPr>
            <p:ph type="title"/>
          </p:nvPr>
        </p:nvSpPr>
        <p:spPr>
          <a:xfrm>
            <a:off x="720000" y="2532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R</a:t>
            </a:r>
            <a:r>
              <a:rPr lang="tr-TR" dirty="0" err="1"/>
              <a:t>eferanslar</a:t>
            </a:r>
            <a:endParaRPr dirty="0"/>
          </a:p>
        </p:txBody>
      </p:sp>
      <p:sp>
        <p:nvSpPr>
          <p:cNvPr id="1007" name="Google Shape;1007;p77">
            <a:extLst>
              <a:ext uri="{FF2B5EF4-FFF2-40B4-BE49-F238E27FC236}">
                <a16:creationId xmlns:a16="http://schemas.microsoft.com/office/drawing/2014/main" id="{4F5BBDA5-958C-A110-8296-07D1CDDDE542}"/>
              </a:ext>
            </a:extLst>
          </p:cNvPr>
          <p:cNvSpPr txBox="1">
            <a:spLocks noGrp="1"/>
          </p:cNvSpPr>
          <p:nvPr>
            <p:ph type="body" idx="1"/>
          </p:nvPr>
        </p:nvSpPr>
        <p:spPr>
          <a:xfrm>
            <a:off x="720000" y="825900"/>
            <a:ext cx="7704000" cy="37985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sz="800" dirty="0"/>
              <a:t>Proje kapsamında yararlandığımız kaynaklar:.</a:t>
            </a:r>
          </a:p>
          <a:p>
            <a:pPr marL="320040" lvl="0" indent="-304800">
              <a:buSzPts val="1200"/>
              <a:buFont typeface="Archivo"/>
              <a:buChar char="●"/>
            </a:pPr>
            <a:r>
              <a:rPr lang="tr-TR" sz="800" dirty="0"/>
              <a:t>M. Oscar-</a:t>
            </a:r>
            <a:r>
              <a:rPr lang="tr-TR" sz="800" dirty="0" err="1"/>
              <a:t>Berman</a:t>
            </a:r>
            <a:r>
              <a:rPr lang="tr-TR" sz="800" dirty="0"/>
              <a:t> </a:t>
            </a:r>
            <a:r>
              <a:rPr lang="tr-TR" sz="800" dirty="0" err="1"/>
              <a:t>and</a:t>
            </a:r>
            <a:r>
              <a:rPr lang="tr-TR" sz="800" dirty="0"/>
              <a:t> H. E. </a:t>
            </a:r>
            <a:r>
              <a:rPr lang="tr-TR" sz="800" dirty="0" err="1"/>
              <a:t>Schendan</a:t>
            </a:r>
            <a:r>
              <a:rPr lang="tr-TR" sz="800" dirty="0"/>
              <a:t>, “</a:t>
            </a:r>
            <a:r>
              <a:rPr lang="tr-TR" sz="800" dirty="0" err="1"/>
              <a:t>Asymmetries</a:t>
            </a:r>
            <a:r>
              <a:rPr lang="tr-TR" sz="800" dirty="0"/>
              <a:t> of </a:t>
            </a:r>
            <a:r>
              <a:rPr lang="tr-TR" sz="800" dirty="0" err="1"/>
              <a:t>brain</a:t>
            </a:r>
            <a:r>
              <a:rPr lang="tr-TR" sz="800" dirty="0"/>
              <a:t> </a:t>
            </a:r>
            <a:r>
              <a:rPr lang="tr-TR" sz="800" dirty="0" err="1"/>
              <a:t>function</a:t>
            </a:r>
            <a:r>
              <a:rPr lang="tr-TR" sz="800" dirty="0"/>
              <a:t> in </a:t>
            </a:r>
            <a:r>
              <a:rPr lang="tr-TR" sz="800" dirty="0" err="1"/>
              <a:t>alcoholism</a:t>
            </a:r>
            <a:r>
              <a:rPr lang="tr-TR" sz="800" dirty="0"/>
              <a:t>: </a:t>
            </a:r>
            <a:r>
              <a:rPr lang="tr-TR" sz="800" dirty="0" err="1"/>
              <a:t>Relationship</a:t>
            </a:r>
            <a:r>
              <a:rPr lang="tr-TR" sz="800" dirty="0"/>
              <a:t> </a:t>
            </a:r>
            <a:r>
              <a:rPr lang="tr-TR" sz="800" dirty="0" err="1"/>
              <a:t>to</a:t>
            </a:r>
            <a:r>
              <a:rPr lang="tr-TR" sz="800" dirty="0"/>
              <a:t> </a:t>
            </a:r>
            <a:r>
              <a:rPr lang="tr-TR" sz="800" dirty="0" err="1"/>
              <a:t>aging</a:t>
            </a:r>
            <a:r>
              <a:rPr lang="tr-TR" sz="800" dirty="0"/>
              <a:t>,” in </a:t>
            </a:r>
            <a:r>
              <a:rPr lang="tr-TR" sz="800" dirty="0" err="1"/>
              <a:t>Neurobehavior</a:t>
            </a:r>
            <a:r>
              <a:rPr lang="tr-TR" sz="800" dirty="0"/>
              <a:t> of Language </a:t>
            </a:r>
            <a:r>
              <a:rPr lang="tr-TR" sz="800" dirty="0" err="1"/>
              <a:t>and</a:t>
            </a:r>
            <a:r>
              <a:rPr lang="tr-TR" sz="800" dirty="0"/>
              <a:t> </a:t>
            </a:r>
            <a:r>
              <a:rPr lang="tr-TR" sz="800" dirty="0" err="1"/>
              <a:t>Cognition</a:t>
            </a:r>
            <a:r>
              <a:rPr lang="tr-TR" sz="800" dirty="0"/>
              <a:t>: </a:t>
            </a:r>
            <a:r>
              <a:rPr lang="tr-TR" sz="800" dirty="0" err="1"/>
              <a:t>Studies</a:t>
            </a:r>
            <a:r>
              <a:rPr lang="tr-TR" sz="800" dirty="0"/>
              <a:t> of Normal </a:t>
            </a:r>
            <a:r>
              <a:rPr lang="tr-TR" sz="800" dirty="0" err="1"/>
              <a:t>Aging</a:t>
            </a:r>
            <a:r>
              <a:rPr lang="tr-TR" sz="800" dirty="0"/>
              <a:t> </a:t>
            </a:r>
            <a:r>
              <a:rPr lang="tr-TR" sz="800" dirty="0" err="1"/>
              <a:t>and</a:t>
            </a:r>
            <a:r>
              <a:rPr lang="tr-TR" sz="800" dirty="0"/>
              <a:t> Brain </a:t>
            </a:r>
            <a:r>
              <a:rPr lang="tr-TR" sz="800" dirty="0" err="1"/>
              <a:t>Damage</a:t>
            </a:r>
            <a:r>
              <a:rPr lang="tr-TR" sz="800" dirty="0"/>
              <a:t>, L. T. </a:t>
            </a:r>
            <a:r>
              <a:rPr lang="tr-TR" sz="800" dirty="0" err="1"/>
              <a:t>Connor</a:t>
            </a:r>
            <a:r>
              <a:rPr lang="tr-TR" sz="800" dirty="0"/>
              <a:t> </a:t>
            </a:r>
            <a:r>
              <a:rPr lang="tr-TR" sz="800" dirty="0" err="1"/>
              <a:t>and</a:t>
            </a:r>
            <a:r>
              <a:rPr lang="tr-TR" sz="800" dirty="0"/>
              <a:t> L. K. </a:t>
            </a:r>
            <a:r>
              <a:rPr lang="tr-TR" sz="800" dirty="0" err="1"/>
              <a:t>Obler</a:t>
            </a:r>
            <a:r>
              <a:rPr lang="tr-TR" sz="800" dirty="0"/>
              <a:t>, </a:t>
            </a:r>
            <a:r>
              <a:rPr lang="tr-TR" sz="800" dirty="0" err="1"/>
              <a:t>Eds</a:t>
            </a:r>
            <a:r>
              <a:rPr lang="tr-TR" sz="800" dirty="0"/>
              <a:t>., New York: </a:t>
            </a:r>
            <a:r>
              <a:rPr lang="tr-TR" sz="800" dirty="0" err="1"/>
              <a:t>Kluwer</a:t>
            </a:r>
            <a:r>
              <a:rPr lang="tr-TR" sz="800" dirty="0"/>
              <a:t> </a:t>
            </a:r>
            <a:r>
              <a:rPr lang="tr-TR" sz="800" dirty="0" err="1"/>
              <a:t>Academic</a:t>
            </a:r>
            <a:r>
              <a:rPr lang="tr-TR" sz="800" dirty="0"/>
              <a:t> </a:t>
            </a:r>
            <a:r>
              <a:rPr lang="tr-TR" sz="800" dirty="0" err="1"/>
              <a:t>Publishers</a:t>
            </a:r>
            <a:r>
              <a:rPr lang="tr-TR" sz="800" dirty="0"/>
              <a:t>, </a:t>
            </a:r>
            <a:r>
              <a:rPr lang="tr-TR" sz="800" dirty="0" err="1"/>
              <a:t>pp</a:t>
            </a:r>
            <a:r>
              <a:rPr lang="tr-TR" sz="800" dirty="0"/>
              <a:t>. 213–240, 2000.</a:t>
            </a:r>
          </a:p>
          <a:p>
            <a:pPr marL="320040" lvl="0" indent="-304800">
              <a:buSzPts val="1200"/>
              <a:buFont typeface="Archivo"/>
              <a:buChar char="●"/>
            </a:pPr>
            <a:r>
              <a:rPr lang="tr-TR" sz="800" dirty="0"/>
              <a:t>E. V. Sullivan </a:t>
            </a:r>
            <a:r>
              <a:rPr lang="tr-TR" sz="800" dirty="0" err="1"/>
              <a:t>and</a:t>
            </a:r>
            <a:r>
              <a:rPr lang="tr-TR" sz="800" dirty="0"/>
              <a:t> A. </a:t>
            </a:r>
            <a:r>
              <a:rPr lang="tr-TR" sz="800" dirty="0" err="1"/>
              <a:t>Pfefferbaum</a:t>
            </a:r>
            <a:r>
              <a:rPr lang="tr-TR" sz="800" dirty="0"/>
              <a:t>, “</a:t>
            </a:r>
            <a:r>
              <a:rPr lang="tr-TR" sz="800" dirty="0" err="1"/>
              <a:t>Neurocircuitry</a:t>
            </a:r>
            <a:r>
              <a:rPr lang="tr-TR" sz="800" dirty="0"/>
              <a:t> in </a:t>
            </a:r>
            <a:r>
              <a:rPr lang="tr-TR" sz="800" dirty="0" err="1"/>
              <a:t>alcoholism</a:t>
            </a:r>
            <a:r>
              <a:rPr lang="tr-TR" sz="800" dirty="0"/>
              <a:t>: a </a:t>
            </a:r>
            <a:r>
              <a:rPr lang="tr-TR" sz="800" dirty="0" err="1"/>
              <a:t>substrate</a:t>
            </a:r>
            <a:r>
              <a:rPr lang="tr-TR" sz="800" dirty="0"/>
              <a:t> of </a:t>
            </a:r>
            <a:r>
              <a:rPr lang="tr-TR" sz="800" dirty="0" err="1"/>
              <a:t>disruption</a:t>
            </a:r>
            <a:r>
              <a:rPr lang="tr-TR" sz="800" dirty="0"/>
              <a:t> </a:t>
            </a:r>
            <a:r>
              <a:rPr lang="tr-TR" sz="800" dirty="0" err="1"/>
              <a:t>and</a:t>
            </a:r>
            <a:r>
              <a:rPr lang="tr-TR" sz="800" dirty="0"/>
              <a:t> </a:t>
            </a:r>
            <a:r>
              <a:rPr lang="tr-TR" sz="800" dirty="0" err="1"/>
              <a:t>repair</a:t>
            </a:r>
            <a:r>
              <a:rPr lang="tr-TR" sz="800" dirty="0"/>
              <a:t>,” </a:t>
            </a:r>
            <a:r>
              <a:rPr lang="tr-TR" sz="800" dirty="0" err="1"/>
              <a:t>Psychopharmacology</a:t>
            </a:r>
            <a:r>
              <a:rPr lang="tr-TR" sz="800" dirty="0"/>
              <a:t>, </a:t>
            </a:r>
            <a:r>
              <a:rPr lang="tr-TR" sz="800" dirty="0" err="1"/>
              <a:t>vol</a:t>
            </a:r>
            <a:r>
              <a:rPr lang="tr-TR" sz="800" dirty="0"/>
              <a:t>. 180, </a:t>
            </a:r>
            <a:r>
              <a:rPr lang="tr-TR" sz="800" dirty="0" err="1"/>
              <a:t>no</a:t>
            </a:r>
            <a:r>
              <a:rPr lang="tr-TR" sz="800" dirty="0"/>
              <a:t>. 4, </a:t>
            </a:r>
            <a:r>
              <a:rPr lang="tr-TR" sz="800" dirty="0" err="1"/>
              <a:t>pp</a:t>
            </a:r>
            <a:r>
              <a:rPr lang="tr-TR" sz="800" dirty="0"/>
              <a:t>. 583–594, </a:t>
            </a:r>
            <a:r>
              <a:rPr lang="tr-TR" sz="800" dirty="0" err="1"/>
              <a:t>Aug</a:t>
            </a:r>
            <a:r>
              <a:rPr lang="tr-TR" sz="800" dirty="0"/>
              <a:t>. 2005.</a:t>
            </a:r>
          </a:p>
          <a:p>
            <a:pPr marL="320040" lvl="0" indent="-304800">
              <a:buSzPts val="1200"/>
              <a:buFont typeface="Archivo"/>
              <a:buChar char="●"/>
            </a:pPr>
            <a:r>
              <a:rPr lang="tr-TR" sz="800" dirty="0"/>
              <a:t>P. L. Hoffman </a:t>
            </a:r>
            <a:r>
              <a:rPr lang="tr-TR" sz="800" dirty="0" err="1"/>
              <a:t>and</a:t>
            </a:r>
            <a:r>
              <a:rPr lang="tr-TR" sz="800" dirty="0"/>
              <a:t> B. </a:t>
            </a:r>
            <a:r>
              <a:rPr lang="tr-TR" sz="800" dirty="0" err="1"/>
              <a:t>Tabakoff</a:t>
            </a:r>
            <a:r>
              <a:rPr lang="tr-TR" sz="800" dirty="0"/>
              <a:t>, “</a:t>
            </a:r>
            <a:r>
              <a:rPr lang="tr-TR" sz="800" dirty="0" err="1"/>
              <a:t>Alcohol</a:t>
            </a:r>
            <a:r>
              <a:rPr lang="tr-TR" sz="800" dirty="0"/>
              <a:t> </a:t>
            </a:r>
            <a:r>
              <a:rPr lang="tr-TR" sz="800" dirty="0" err="1"/>
              <a:t>dependence</a:t>
            </a:r>
            <a:r>
              <a:rPr lang="tr-TR" sz="800" dirty="0"/>
              <a:t>: a </a:t>
            </a:r>
            <a:r>
              <a:rPr lang="tr-TR" sz="800" dirty="0" err="1"/>
              <a:t>commentary</a:t>
            </a:r>
            <a:r>
              <a:rPr lang="tr-TR" sz="800" dirty="0"/>
              <a:t> on </a:t>
            </a:r>
            <a:r>
              <a:rPr lang="tr-TR" sz="800" dirty="0" err="1"/>
              <a:t>mechanisms</a:t>
            </a:r>
            <a:r>
              <a:rPr lang="tr-TR" sz="800" dirty="0"/>
              <a:t>,” </a:t>
            </a:r>
            <a:r>
              <a:rPr lang="tr-TR" sz="800" dirty="0" err="1"/>
              <a:t>Alcohol</a:t>
            </a:r>
            <a:r>
              <a:rPr lang="tr-TR" sz="800" dirty="0"/>
              <a:t> </a:t>
            </a:r>
            <a:r>
              <a:rPr lang="tr-TR" sz="800" dirty="0" err="1"/>
              <a:t>and</a:t>
            </a:r>
            <a:r>
              <a:rPr lang="tr-TR" sz="800" dirty="0"/>
              <a:t> </a:t>
            </a:r>
            <a:r>
              <a:rPr lang="tr-TR" sz="800" dirty="0" err="1"/>
              <a:t>Alcoholism</a:t>
            </a:r>
            <a:r>
              <a:rPr lang="tr-TR" sz="800" dirty="0"/>
              <a:t>, </a:t>
            </a:r>
            <a:r>
              <a:rPr lang="tr-TR" sz="800" dirty="0" err="1"/>
              <a:t>vol</a:t>
            </a:r>
            <a:r>
              <a:rPr lang="tr-TR" sz="800" dirty="0"/>
              <a:t>. 31, </a:t>
            </a:r>
            <a:r>
              <a:rPr lang="tr-TR" sz="800" dirty="0" err="1"/>
              <a:t>no</a:t>
            </a:r>
            <a:r>
              <a:rPr lang="tr-TR" sz="800" dirty="0"/>
              <a:t>. 4, </a:t>
            </a:r>
            <a:r>
              <a:rPr lang="tr-TR" sz="800" dirty="0" err="1"/>
              <a:t>pp</a:t>
            </a:r>
            <a:r>
              <a:rPr lang="tr-TR" sz="800" dirty="0"/>
              <a:t>. 333–340, Jul. 1996.</a:t>
            </a:r>
          </a:p>
          <a:p>
            <a:pPr marL="320040" lvl="0" indent="-304800">
              <a:buSzPts val="1200"/>
              <a:buFont typeface="Archivo"/>
              <a:buChar char="●"/>
            </a:pPr>
            <a:r>
              <a:rPr lang="tr-TR" sz="800" dirty="0" err="1"/>
              <a:t>Ch</a:t>
            </a:r>
            <a:r>
              <a:rPr lang="tr-TR" sz="800" dirty="0"/>
              <a:t>. K. Kiran, K. N. </a:t>
            </a:r>
            <a:r>
              <a:rPr lang="tr-TR" sz="800" dirty="0" err="1"/>
              <a:t>Maruthy</a:t>
            </a:r>
            <a:r>
              <a:rPr lang="tr-TR" sz="800" dirty="0"/>
              <a:t>, P. </a:t>
            </a:r>
            <a:r>
              <a:rPr lang="tr-TR" sz="800" dirty="0" err="1"/>
              <a:t>Sasikala</a:t>
            </a:r>
            <a:r>
              <a:rPr lang="tr-TR" sz="800" dirty="0"/>
              <a:t>, G. J. </a:t>
            </a:r>
            <a:r>
              <a:rPr lang="tr-TR" sz="800" dirty="0" err="1"/>
              <a:t>Preetham</a:t>
            </a:r>
            <a:r>
              <a:rPr lang="tr-TR" sz="800" dirty="0"/>
              <a:t>, A. V. </a:t>
            </a:r>
            <a:r>
              <a:rPr lang="tr-TR" sz="800" dirty="0" err="1"/>
              <a:t>Siva</a:t>
            </a:r>
            <a:r>
              <a:rPr lang="tr-TR" sz="800" dirty="0"/>
              <a:t> Kumar, </a:t>
            </a:r>
            <a:r>
              <a:rPr lang="tr-TR" sz="800" dirty="0" err="1"/>
              <a:t>and</a:t>
            </a:r>
            <a:r>
              <a:rPr lang="tr-TR" sz="800" dirty="0"/>
              <a:t> S. K. </a:t>
            </a:r>
            <a:r>
              <a:rPr lang="tr-TR" sz="800" dirty="0" err="1"/>
              <a:t>Kareem</a:t>
            </a:r>
            <a:r>
              <a:rPr lang="tr-TR" sz="800" dirty="0"/>
              <a:t>, “</a:t>
            </a:r>
            <a:r>
              <a:rPr lang="tr-TR" sz="800" dirty="0" err="1"/>
              <a:t>Impact</a:t>
            </a:r>
            <a:r>
              <a:rPr lang="tr-TR" sz="800" dirty="0"/>
              <a:t> of </a:t>
            </a:r>
            <a:r>
              <a:rPr lang="tr-TR" sz="800" dirty="0" err="1"/>
              <a:t>chronic</a:t>
            </a:r>
            <a:r>
              <a:rPr lang="tr-TR" sz="800" dirty="0"/>
              <a:t> </a:t>
            </a:r>
            <a:r>
              <a:rPr lang="tr-TR" sz="800" dirty="0" err="1"/>
              <a:t>alcoholism</a:t>
            </a:r>
            <a:r>
              <a:rPr lang="tr-TR" sz="800" dirty="0"/>
              <a:t> on temporal </a:t>
            </a:r>
            <a:r>
              <a:rPr lang="tr-TR" sz="800" dirty="0" err="1"/>
              <a:t>cognition</a:t>
            </a:r>
            <a:r>
              <a:rPr lang="tr-TR" sz="800" dirty="0"/>
              <a:t> </a:t>
            </a:r>
            <a:r>
              <a:rPr lang="tr-TR" sz="800" dirty="0" err="1"/>
              <a:t>and</a:t>
            </a:r>
            <a:r>
              <a:rPr lang="tr-TR" sz="800" dirty="0"/>
              <a:t> </a:t>
            </a:r>
            <a:r>
              <a:rPr lang="tr-TR" sz="800" dirty="0" err="1"/>
              <a:t>coordination</a:t>
            </a:r>
            <a:r>
              <a:rPr lang="tr-TR" sz="800" dirty="0"/>
              <a:t> of motor </a:t>
            </a:r>
            <a:r>
              <a:rPr lang="tr-TR" sz="800" dirty="0" err="1"/>
              <a:t>activity</a:t>
            </a:r>
            <a:r>
              <a:rPr lang="tr-TR" sz="800" dirty="0"/>
              <a:t>,” International </a:t>
            </a:r>
            <a:r>
              <a:rPr lang="tr-TR" sz="800" dirty="0" err="1"/>
              <a:t>Journal</a:t>
            </a:r>
            <a:r>
              <a:rPr lang="tr-TR" sz="800" dirty="0"/>
              <a:t> of </a:t>
            </a:r>
            <a:r>
              <a:rPr lang="tr-TR" sz="800" dirty="0" err="1"/>
              <a:t>Physiology</a:t>
            </a:r>
            <a:r>
              <a:rPr lang="tr-TR" sz="800" dirty="0"/>
              <a:t>, </a:t>
            </a:r>
            <a:r>
              <a:rPr lang="tr-TR" sz="800" dirty="0" err="1"/>
              <a:t>vol</a:t>
            </a:r>
            <a:r>
              <a:rPr lang="tr-TR" sz="800" dirty="0"/>
              <a:t>. 6, </a:t>
            </a:r>
            <a:r>
              <a:rPr lang="tr-TR" sz="800" dirty="0" err="1"/>
              <a:t>no</a:t>
            </a:r>
            <a:r>
              <a:rPr lang="tr-TR" sz="800" dirty="0"/>
              <a:t>. 4, </a:t>
            </a:r>
            <a:r>
              <a:rPr lang="tr-TR" sz="800" dirty="0" err="1"/>
              <a:t>pp</a:t>
            </a:r>
            <a:r>
              <a:rPr lang="tr-TR" sz="800" dirty="0"/>
              <a:t>. 124–127, 2018.</a:t>
            </a:r>
          </a:p>
          <a:p>
            <a:pPr marL="320040" lvl="0" indent="-304800">
              <a:buSzPts val="1200"/>
              <a:buFont typeface="Archivo"/>
              <a:buChar char="●"/>
            </a:pPr>
            <a:r>
              <a:rPr lang="tr-TR" sz="800" dirty="0"/>
              <a:t>E. V. Sullivan, M. J. </a:t>
            </a:r>
            <a:r>
              <a:rPr lang="tr-TR" sz="800" dirty="0" err="1"/>
              <a:t>Rosenbloom</a:t>
            </a:r>
            <a:r>
              <a:rPr lang="tr-TR" sz="800" dirty="0"/>
              <a:t>, </a:t>
            </a:r>
            <a:r>
              <a:rPr lang="tr-TR" sz="800" dirty="0" err="1"/>
              <a:t>and</a:t>
            </a:r>
            <a:r>
              <a:rPr lang="tr-TR" sz="800" dirty="0"/>
              <a:t> A. </a:t>
            </a:r>
            <a:r>
              <a:rPr lang="tr-TR" sz="800" dirty="0" err="1"/>
              <a:t>Pfefferbaum</a:t>
            </a:r>
            <a:r>
              <a:rPr lang="tr-TR" sz="800" dirty="0"/>
              <a:t>, “</a:t>
            </a:r>
            <a:r>
              <a:rPr lang="tr-TR" sz="800" dirty="0" err="1"/>
              <a:t>Pattern</a:t>
            </a:r>
            <a:r>
              <a:rPr lang="tr-TR" sz="800" dirty="0"/>
              <a:t> of motor </a:t>
            </a:r>
            <a:r>
              <a:rPr lang="tr-TR" sz="800" dirty="0" err="1"/>
              <a:t>and</a:t>
            </a:r>
            <a:r>
              <a:rPr lang="tr-TR" sz="800" dirty="0"/>
              <a:t> </a:t>
            </a:r>
            <a:r>
              <a:rPr lang="tr-TR" sz="800" dirty="0" err="1"/>
              <a:t>cognitive</a:t>
            </a:r>
            <a:r>
              <a:rPr lang="tr-TR" sz="800" dirty="0"/>
              <a:t> </a:t>
            </a:r>
            <a:r>
              <a:rPr lang="tr-TR" sz="800" dirty="0" err="1"/>
              <a:t>deficits</a:t>
            </a:r>
            <a:r>
              <a:rPr lang="tr-TR" sz="800" dirty="0"/>
              <a:t> in </a:t>
            </a:r>
            <a:r>
              <a:rPr lang="tr-TR" sz="800" dirty="0" err="1"/>
              <a:t>detoxified</a:t>
            </a:r>
            <a:r>
              <a:rPr lang="tr-TR" sz="800" dirty="0"/>
              <a:t> </a:t>
            </a:r>
            <a:r>
              <a:rPr lang="tr-TR" sz="800" dirty="0" err="1"/>
              <a:t>alcoholic</a:t>
            </a:r>
            <a:r>
              <a:rPr lang="tr-TR" sz="800" dirty="0"/>
              <a:t> men,” </a:t>
            </a:r>
            <a:r>
              <a:rPr lang="tr-TR" sz="800" dirty="0" err="1"/>
              <a:t>Alcoholism</a:t>
            </a:r>
            <a:r>
              <a:rPr lang="tr-TR" sz="800" dirty="0"/>
              <a:t>: </a:t>
            </a:r>
            <a:r>
              <a:rPr lang="tr-TR" sz="800" dirty="0" err="1"/>
              <a:t>Clinical</a:t>
            </a:r>
            <a:r>
              <a:rPr lang="tr-TR" sz="800" dirty="0"/>
              <a:t> </a:t>
            </a:r>
            <a:r>
              <a:rPr lang="tr-TR" sz="800" dirty="0" err="1"/>
              <a:t>and</a:t>
            </a:r>
            <a:r>
              <a:rPr lang="tr-TR" sz="800" dirty="0"/>
              <a:t> </a:t>
            </a:r>
            <a:r>
              <a:rPr lang="tr-TR" sz="800" dirty="0" err="1"/>
              <a:t>Experimental</a:t>
            </a:r>
            <a:r>
              <a:rPr lang="tr-TR" sz="800" dirty="0"/>
              <a:t> </a:t>
            </a:r>
            <a:r>
              <a:rPr lang="tr-TR" sz="800" dirty="0" err="1"/>
              <a:t>Research</a:t>
            </a:r>
            <a:r>
              <a:rPr lang="tr-TR" sz="800" dirty="0"/>
              <a:t>, </a:t>
            </a:r>
            <a:r>
              <a:rPr lang="tr-TR" sz="800" dirty="0" err="1"/>
              <a:t>vol</a:t>
            </a:r>
            <a:r>
              <a:rPr lang="tr-TR" sz="800" dirty="0"/>
              <a:t>. 24, </a:t>
            </a:r>
            <a:r>
              <a:rPr lang="tr-TR" sz="800" dirty="0" err="1"/>
              <a:t>no</a:t>
            </a:r>
            <a:r>
              <a:rPr lang="tr-TR" sz="800" dirty="0"/>
              <a:t>. 5, </a:t>
            </a:r>
            <a:r>
              <a:rPr lang="tr-TR" sz="800" dirty="0" err="1"/>
              <a:t>pp</a:t>
            </a:r>
            <a:r>
              <a:rPr lang="tr-TR" sz="800" dirty="0"/>
              <a:t>. 611–621, May 2000.</a:t>
            </a:r>
          </a:p>
          <a:p>
            <a:pPr marL="320040" lvl="0" indent="-304800">
              <a:buSzPts val="1200"/>
              <a:buFont typeface="Archivo"/>
              <a:buChar char="●"/>
            </a:pPr>
            <a:r>
              <a:rPr lang="tr-TR" sz="800" dirty="0"/>
              <a:t>D. L. Williams, A. W. </a:t>
            </a:r>
            <a:r>
              <a:rPr lang="tr-TR" sz="800" dirty="0" err="1"/>
              <a:t>MacLean</a:t>
            </a:r>
            <a:r>
              <a:rPr lang="tr-TR" sz="800" dirty="0"/>
              <a:t>, </a:t>
            </a:r>
            <a:r>
              <a:rPr lang="tr-TR" sz="800" dirty="0" err="1"/>
              <a:t>and</a:t>
            </a:r>
            <a:r>
              <a:rPr lang="tr-TR" sz="800" dirty="0"/>
              <a:t> J. </a:t>
            </a:r>
            <a:r>
              <a:rPr lang="tr-TR" sz="800" dirty="0" err="1"/>
              <a:t>Cairns</a:t>
            </a:r>
            <a:r>
              <a:rPr lang="tr-TR" sz="800" dirty="0"/>
              <a:t>, “</a:t>
            </a:r>
            <a:r>
              <a:rPr lang="tr-TR" sz="800" dirty="0" err="1"/>
              <a:t>Dose-response</a:t>
            </a:r>
            <a:r>
              <a:rPr lang="tr-TR" sz="800" dirty="0"/>
              <a:t> </a:t>
            </a:r>
            <a:r>
              <a:rPr lang="tr-TR" sz="800" dirty="0" err="1"/>
              <a:t>effects</a:t>
            </a:r>
            <a:r>
              <a:rPr lang="tr-TR" sz="800" dirty="0"/>
              <a:t> of ethanol on </a:t>
            </a:r>
            <a:r>
              <a:rPr lang="tr-TR" sz="800" dirty="0" err="1"/>
              <a:t>the</a:t>
            </a:r>
            <a:r>
              <a:rPr lang="tr-TR" sz="800" dirty="0"/>
              <a:t> </a:t>
            </a:r>
            <a:r>
              <a:rPr lang="tr-TR" sz="800" dirty="0" err="1"/>
              <a:t>sleep</a:t>
            </a:r>
            <a:r>
              <a:rPr lang="tr-TR" sz="800" dirty="0"/>
              <a:t> of </a:t>
            </a:r>
            <a:r>
              <a:rPr lang="tr-TR" sz="800" dirty="0" err="1"/>
              <a:t>young</a:t>
            </a:r>
            <a:r>
              <a:rPr lang="tr-TR" sz="800" dirty="0"/>
              <a:t> </a:t>
            </a:r>
            <a:r>
              <a:rPr lang="tr-TR" sz="800" dirty="0" err="1"/>
              <a:t>women</a:t>
            </a:r>
            <a:r>
              <a:rPr lang="tr-TR" sz="800" dirty="0"/>
              <a:t>,” </a:t>
            </a:r>
            <a:r>
              <a:rPr lang="tr-TR" sz="800" dirty="0" err="1"/>
              <a:t>Journal</a:t>
            </a:r>
            <a:r>
              <a:rPr lang="tr-TR" sz="800" dirty="0"/>
              <a:t> of </a:t>
            </a:r>
            <a:r>
              <a:rPr lang="tr-TR" sz="800" dirty="0" err="1"/>
              <a:t>Studies</a:t>
            </a:r>
            <a:r>
              <a:rPr lang="tr-TR" sz="800" dirty="0"/>
              <a:t> on </a:t>
            </a:r>
            <a:r>
              <a:rPr lang="tr-TR" sz="800" dirty="0" err="1"/>
              <a:t>Alcohol</a:t>
            </a:r>
            <a:r>
              <a:rPr lang="tr-TR" sz="800" dirty="0"/>
              <a:t>, </a:t>
            </a:r>
            <a:r>
              <a:rPr lang="tr-TR" sz="800" dirty="0" err="1"/>
              <a:t>vol</a:t>
            </a:r>
            <a:r>
              <a:rPr lang="tr-TR" sz="800" dirty="0"/>
              <a:t>. 44, </a:t>
            </a:r>
            <a:r>
              <a:rPr lang="tr-TR" sz="800" dirty="0" err="1"/>
              <a:t>no</a:t>
            </a:r>
            <a:r>
              <a:rPr lang="tr-TR" sz="800" dirty="0"/>
              <a:t>. 3, </a:t>
            </a:r>
            <a:r>
              <a:rPr lang="tr-TR" sz="800" dirty="0" err="1"/>
              <a:t>pp</a:t>
            </a:r>
            <a:r>
              <a:rPr lang="tr-TR" sz="800" dirty="0"/>
              <a:t>. 515–523, 1983.</a:t>
            </a:r>
          </a:p>
          <a:p>
            <a:pPr marL="320040" lvl="0" indent="-304800">
              <a:buSzPts val="1200"/>
              <a:buFont typeface="Archivo"/>
              <a:buChar char="●"/>
            </a:pPr>
            <a:r>
              <a:rPr lang="tr-TR" sz="800" dirty="0"/>
              <a:t>J. </a:t>
            </a:r>
            <a:r>
              <a:rPr lang="tr-TR" sz="800" dirty="0" err="1"/>
              <a:t>Shepherd</a:t>
            </a:r>
            <a:r>
              <a:rPr lang="tr-TR" sz="800" dirty="0"/>
              <a:t>, “</a:t>
            </a:r>
            <a:r>
              <a:rPr lang="tr-TR" sz="800" dirty="0" err="1"/>
              <a:t>Violent</a:t>
            </a:r>
            <a:r>
              <a:rPr lang="tr-TR" sz="800" dirty="0"/>
              <a:t> </a:t>
            </a:r>
            <a:r>
              <a:rPr lang="tr-TR" sz="800" dirty="0" err="1"/>
              <a:t>crime</a:t>
            </a:r>
            <a:r>
              <a:rPr lang="tr-TR" sz="800" dirty="0"/>
              <a:t>: </a:t>
            </a:r>
            <a:r>
              <a:rPr lang="tr-TR" sz="800" dirty="0" err="1"/>
              <a:t>The</a:t>
            </a:r>
            <a:r>
              <a:rPr lang="tr-TR" sz="800" dirty="0"/>
              <a:t> role of </a:t>
            </a:r>
            <a:r>
              <a:rPr lang="tr-TR" sz="800" dirty="0" err="1"/>
              <a:t>alcohol</a:t>
            </a:r>
            <a:r>
              <a:rPr lang="tr-TR" sz="800" dirty="0"/>
              <a:t> </a:t>
            </a:r>
            <a:r>
              <a:rPr lang="tr-TR" sz="800" dirty="0" err="1"/>
              <a:t>and</a:t>
            </a:r>
            <a:r>
              <a:rPr lang="tr-TR" sz="800" dirty="0"/>
              <a:t> </a:t>
            </a:r>
            <a:r>
              <a:rPr lang="tr-TR" sz="800" dirty="0" err="1"/>
              <a:t>new</a:t>
            </a:r>
            <a:r>
              <a:rPr lang="tr-TR" sz="800" dirty="0"/>
              <a:t> </a:t>
            </a:r>
            <a:r>
              <a:rPr lang="tr-TR" sz="800" dirty="0" err="1"/>
              <a:t>approaches</a:t>
            </a:r>
            <a:r>
              <a:rPr lang="tr-TR" sz="800" dirty="0"/>
              <a:t> </a:t>
            </a:r>
            <a:r>
              <a:rPr lang="tr-TR" sz="800" dirty="0" err="1"/>
              <a:t>to</a:t>
            </a:r>
            <a:r>
              <a:rPr lang="tr-TR" sz="800" dirty="0"/>
              <a:t> </a:t>
            </a:r>
            <a:r>
              <a:rPr lang="tr-TR" sz="800" dirty="0" err="1"/>
              <a:t>the</a:t>
            </a:r>
            <a:r>
              <a:rPr lang="tr-TR" sz="800" dirty="0"/>
              <a:t> </a:t>
            </a:r>
            <a:r>
              <a:rPr lang="tr-TR" sz="800" dirty="0" err="1"/>
              <a:t>prevention</a:t>
            </a:r>
            <a:r>
              <a:rPr lang="tr-TR" sz="800" dirty="0"/>
              <a:t> of </a:t>
            </a:r>
            <a:r>
              <a:rPr lang="tr-TR" sz="800" dirty="0" err="1"/>
              <a:t>injury</a:t>
            </a:r>
            <a:r>
              <a:rPr lang="tr-TR" sz="800" dirty="0"/>
              <a:t>,” </a:t>
            </a:r>
            <a:r>
              <a:rPr lang="tr-TR" sz="800" dirty="0" err="1"/>
              <a:t>Alcohol</a:t>
            </a:r>
            <a:r>
              <a:rPr lang="tr-TR" sz="800" dirty="0"/>
              <a:t> </a:t>
            </a:r>
            <a:r>
              <a:rPr lang="tr-TR" sz="800" dirty="0" err="1"/>
              <a:t>and</a:t>
            </a:r>
            <a:r>
              <a:rPr lang="tr-TR" sz="800" dirty="0"/>
              <a:t> </a:t>
            </a:r>
            <a:r>
              <a:rPr lang="tr-TR" sz="800" dirty="0" err="1"/>
              <a:t>Alcoholism</a:t>
            </a:r>
            <a:r>
              <a:rPr lang="tr-TR" sz="800" dirty="0"/>
              <a:t>, </a:t>
            </a:r>
            <a:r>
              <a:rPr lang="tr-TR" sz="800" dirty="0" err="1"/>
              <a:t>vol</a:t>
            </a:r>
            <a:r>
              <a:rPr lang="tr-TR" sz="800" dirty="0"/>
              <a:t>. 29, </a:t>
            </a:r>
            <a:r>
              <a:rPr lang="tr-TR" sz="800" dirty="0" err="1"/>
              <a:t>pp</a:t>
            </a:r>
            <a:r>
              <a:rPr lang="tr-TR" sz="800" dirty="0"/>
              <a:t>. 5–10, 1994.</a:t>
            </a:r>
          </a:p>
          <a:p>
            <a:pPr marL="320040" lvl="0" indent="-304800">
              <a:buSzPts val="1200"/>
              <a:buFont typeface="Archivo"/>
              <a:buChar char="●"/>
            </a:pPr>
            <a:r>
              <a:rPr lang="tr-TR" sz="800" dirty="0"/>
              <a:t>H. </a:t>
            </a:r>
            <a:r>
              <a:rPr lang="tr-TR" sz="800" dirty="0" err="1"/>
              <a:t>Gjerde</a:t>
            </a:r>
            <a:r>
              <a:rPr lang="tr-TR" sz="800" dirty="0"/>
              <a:t> </a:t>
            </a:r>
            <a:r>
              <a:rPr lang="tr-TR" sz="800" dirty="0" err="1"/>
              <a:t>and</a:t>
            </a:r>
            <a:r>
              <a:rPr lang="tr-TR" sz="800" dirty="0"/>
              <a:t> J. </a:t>
            </a:r>
            <a:r>
              <a:rPr lang="tr-TR" sz="800" dirty="0" err="1"/>
              <a:t>Morland</a:t>
            </a:r>
            <a:r>
              <a:rPr lang="tr-TR" sz="800" dirty="0"/>
              <a:t>, “</a:t>
            </a:r>
            <a:r>
              <a:rPr lang="tr-TR" sz="800" dirty="0" err="1"/>
              <a:t>Incidence</a:t>
            </a:r>
            <a:r>
              <a:rPr lang="tr-TR" sz="800" dirty="0"/>
              <a:t> of </a:t>
            </a:r>
            <a:r>
              <a:rPr lang="tr-TR" sz="800" dirty="0" err="1"/>
              <a:t>alcohol</a:t>
            </a:r>
            <a:r>
              <a:rPr lang="tr-TR" sz="800" dirty="0"/>
              <a:t> </a:t>
            </a:r>
            <a:r>
              <a:rPr lang="tr-TR" sz="800" dirty="0" err="1"/>
              <a:t>and</a:t>
            </a:r>
            <a:r>
              <a:rPr lang="tr-TR" sz="800" dirty="0"/>
              <a:t> </a:t>
            </a:r>
            <a:r>
              <a:rPr lang="tr-TR" sz="800" dirty="0" err="1"/>
              <a:t>drugs</a:t>
            </a:r>
            <a:r>
              <a:rPr lang="tr-TR" sz="800" dirty="0"/>
              <a:t> in </a:t>
            </a:r>
            <a:r>
              <a:rPr lang="tr-TR" sz="800" dirty="0" err="1"/>
              <a:t>fatally</a:t>
            </a:r>
            <a:r>
              <a:rPr lang="tr-TR" sz="800" dirty="0"/>
              <a:t> </a:t>
            </a:r>
            <a:r>
              <a:rPr lang="tr-TR" sz="800" dirty="0" err="1"/>
              <a:t>injured</a:t>
            </a:r>
            <a:r>
              <a:rPr lang="tr-TR" sz="800" dirty="0"/>
              <a:t> car </a:t>
            </a:r>
            <a:r>
              <a:rPr lang="tr-TR" sz="800" dirty="0" err="1"/>
              <a:t>drivers</a:t>
            </a:r>
            <a:r>
              <a:rPr lang="tr-TR" sz="800" dirty="0"/>
              <a:t> in </a:t>
            </a:r>
            <a:r>
              <a:rPr lang="tr-TR" sz="800" dirty="0" err="1"/>
              <a:t>Norway</a:t>
            </a:r>
            <a:r>
              <a:rPr lang="tr-TR" sz="800" dirty="0"/>
              <a:t>,” </a:t>
            </a:r>
            <a:r>
              <a:rPr lang="tr-TR" sz="800" dirty="0" err="1"/>
              <a:t>Accident</a:t>
            </a:r>
            <a:r>
              <a:rPr lang="tr-TR" sz="800" dirty="0"/>
              <a:t> Analysis </a:t>
            </a:r>
            <a:r>
              <a:rPr lang="tr-TR" sz="800" dirty="0" err="1"/>
              <a:t>and</a:t>
            </a:r>
            <a:r>
              <a:rPr lang="tr-TR" sz="800" dirty="0"/>
              <a:t> </a:t>
            </a:r>
            <a:r>
              <a:rPr lang="tr-TR" sz="800" dirty="0" err="1"/>
              <a:t>Prevention</a:t>
            </a:r>
            <a:r>
              <a:rPr lang="tr-TR" sz="800" dirty="0"/>
              <a:t>, </a:t>
            </a:r>
            <a:r>
              <a:rPr lang="tr-TR" sz="800" dirty="0" err="1"/>
              <a:t>vol</a:t>
            </a:r>
            <a:r>
              <a:rPr lang="tr-TR" sz="800" dirty="0"/>
              <a:t>. 4, </a:t>
            </a:r>
            <a:r>
              <a:rPr lang="tr-TR" sz="800" dirty="0" err="1"/>
              <a:t>pp</a:t>
            </a:r>
            <a:r>
              <a:rPr lang="tr-TR" sz="800" dirty="0"/>
              <a:t>. 479–483, 1993.</a:t>
            </a:r>
          </a:p>
          <a:p>
            <a:pPr marL="320040" lvl="0" indent="-304800">
              <a:buSzPts val="1200"/>
              <a:buFont typeface="Archivo"/>
              <a:buChar char="●"/>
            </a:pPr>
            <a:r>
              <a:rPr lang="tr-TR" sz="800" dirty="0"/>
              <a:t>S. </a:t>
            </a:r>
            <a:r>
              <a:rPr lang="tr-TR" sz="800" dirty="0" err="1"/>
              <a:t>Das</a:t>
            </a:r>
            <a:r>
              <a:rPr lang="tr-TR" sz="800" dirty="0"/>
              <a:t> Kumar </a:t>
            </a:r>
            <a:r>
              <a:rPr lang="tr-TR" sz="800" dirty="0" err="1"/>
              <a:t>and</a:t>
            </a:r>
            <a:r>
              <a:rPr lang="tr-TR" sz="800" dirty="0"/>
              <a:t> D. M. </a:t>
            </a:r>
            <a:r>
              <a:rPr lang="tr-TR" sz="800" dirty="0" err="1"/>
              <a:t>Vasudevan</a:t>
            </a:r>
            <a:r>
              <a:rPr lang="tr-TR" sz="800" dirty="0"/>
              <a:t>, “</a:t>
            </a:r>
            <a:r>
              <a:rPr lang="tr-TR" sz="800" dirty="0" err="1"/>
              <a:t>Alcohol</a:t>
            </a:r>
            <a:r>
              <a:rPr lang="tr-TR" sz="800" dirty="0"/>
              <a:t> </a:t>
            </a:r>
            <a:r>
              <a:rPr lang="tr-TR" sz="800" dirty="0" err="1"/>
              <a:t>induced</a:t>
            </a:r>
            <a:r>
              <a:rPr lang="tr-TR" sz="800" dirty="0"/>
              <a:t> </a:t>
            </a:r>
            <a:r>
              <a:rPr lang="tr-TR" sz="800" dirty="0" err="1"/>
              <a:t>effects</a:t>
            </a:r>
            <a:r>
              <a:rPr lang="tr-TR" sz="800" dirty="0"/>
              <a:t> on </a:t>
            </a:r>
            <a:r>
              <a:rPr lang="tr-TR" sz="800" dirty="0" err="1"/>
              <a:t>kidney</a:t>
            </a:r>
            <a:r>
              <a:rPr lang="tr-TR" sz="800" dirty="0"/>
              <a:t>,” </a:t>
            </a:r>
            <a:r>
              <a:rPr lang="tr-TR" sz="800" dirty="0" err="1"/>
              <a:t>Indian</a:t>
            </a:r>
            <a:r>
              <a:rPr lang="tr-TR" sz="800" dirty="0"/>
              <a:t> </a:t>
            </a:r>
            <a:r>
              <a:rPr lang="tr-TR" sz="800" dirty="0" err="1"/>
              <a:t>Journal</a:t>
            </a:r>
            <a:r>
              <a:rPr lang="tr-TR" sz="800" dirty="0"/>
              <a:t> of </a:t>
            </a:r>
            <a:r>
              <a:rPr lang="tr-TR" sz="800" dirty="0" err="1"/>
              <a:t>Clinical</a:t>
            </a:r>
            <a:r>
              <a:rPr lang="tr-TR" sz="800" dirty="0"/>
              <a:t> </a:t>
            </a:r>
            <a:r>
              <a:rPr lang="tr-TR" sz="800" dirty="0" err="1"/>
              <a:t>Biochemistry</a:t>
            </a:r>
            <a:r>
              <a:rPr lang="tr-TR" sz="800" dirty="0"/>
              <a:t>, </a:t>
            </a:r>
            <a:r>
              <a:rPr lang="tr-TR" sz="800" dirty="0" err="1"/>
              <a:t>vol</a:t>
            </a:r>
            <a:r>
              <a:rPr lang="tr-TR" sz="800" dirty="0"/>
              <a:t>. 23, </a:t>
            </a:r>
            <a:r>
              <a:rPr lang="tr-TR" sz="800" dirty="0" err="1"/>
              <a:t>pp</a:t>
            </a:r>
            <a:r>
              <a:rPr lang="tr-TR" sz="800" dirty="0"/>
              <a:t>. 4–9, 2008.</a:t>
            </a:r>
          </a:p>
          <a:p>
            <a:pPr marL="320040" lvl="0" indent="-304800" algn="l" rtl="0">
              <a:spcBef>
                <a:spcPts val="0"/>
              </a:spcBef>
              <a:spcAft>
                <a:spcPts val="0"/>
              </a:spcAft>
              <a:buSzPts val="1200"/>
              <a:buFont typeface="Archivo"/>
              <a:buChar char="●"/>
            </a:pPr>
            <a:endParaRPr sz="800" dirty="0"/>
          </a:p>
          <a:p>
            <a:pPr marL="0" lvl="0" indent="0" algn="l" rtl="0">
              <a:spcBef>
                <a:spcPts val="2400"/>
              </a:spcBef>
              <a:spcAft>
                <a:spcPts val="600"/>
              </a:spcAft>
              <a:buNone/>
            </a:pPr>
            <a:endParaRPr sz="800" dirty="0"/>
          </a:p>
        </p:txBody>
      </p:sp>
    </p:spTree>
    <p:extLst>
      <p:ext uri="{BB962C8B-B14F-4D97-AF65-F5344CB8AC3E}">
        <p14:creationId xmlns:p14="http://schemas.microsoft.com/office/powerpoint/2010/main" val="42925816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28">
          <a:extLst>
            <a:ext uri="{FF2B5EF4-FFF2-40B4-BE49-F238E27FC236}">
              <a16:creationId xmlns:a16="http://schemas.microsoft.com/office/drawing/2014/main" id="{3EC8929A-8CBC-D3E4-45C4-B4733C0C4BA2}"/>
            </a:ext>
          </a:extLst>
        </p:cNvPr>
        <p:cNvGrpSpPr/>
        <p:nvPr/>
      </p:nvGrpSpPr>
      <p:grpSpPr>
        <a:xfrm>
          <a:off x="0" y="0"/>
          <a:ext cx="0" cy="0"/>
          <a:chOff x="0" y="0"/>
          <a:chExt cx="0" cy="0"/>
        </a:xfrm>
      </p:grpSpPr>
      <p:grpSp>
        <p:nvGrpSpPr>
          <p:cNvPr id="529" name="Google Shape;529;p51">
            <a:extLst>
              <a:ext uri="{FF2B5EF4-FFF2-40B4-BE49-F238E27FC236}">
                <a16:creationId xmlns:a16="http://schemas.microsoft.com/office/drawing/2014/main" id="{4836BE8E-ACEE-1A03-5543-B8468635202D}"/>
              </a:ext>
            </a:extLst>
          </p:cNvPr>
          <p:cNvGrpSpPr/>
          <p:nvPr/>
        </p:nvGrpSpPr>
        <p:grpSpPr>
          <a:xfrm>
            <a:off x="870025" y="401112"/>
            <a:ext cx="7404024" cy="4341275"/>
            <a:chOff x="870025" y="401112"/>
            <a:chExt cx="7404024" cy="4341275"/>
          </a:xfrm>
        </p:grpSpPr>
        <p:pic>
          <p:nvPicPr>
            <p:cNvPr id="530" name="Google Shape;530;p51">
              <a:extLst>
                <a:ext uri="{FF2B5EF4-FFF2-40B4-BE49-F238E27FC236}">
                  <a16:creationId xmlns:a16="http://schemas.microsoft.com/office/drawing/2014/main" id="{4A71ECE0-BB1A-9F9F-58B5-DE26DF623E9F}"/>
                </a:ext>
              </a:extLst>
            </p:cNvPr>
            <p:cNvPicPr preferRelativeResize="0"/>
            <p:nvPr/>
          </p:nvPicPr>
          <p:blipFill rotWithShape="1">
            <a:blip r:embed="rId3">
              <a:alphaModFix amt="92000"/>
            </a:blip>
            <a:srcRect t="1319" b="-1319"/>
            <a:stretch/>
          </p:blipFill>
          <p:spPr>
            <a:xfrm>
              <a:off x="870025" y="401112"/>
              <a:ext cx="7404024" cy="4341275"/>
            </a:xfrm>
            <a:prstGeom prst="rect">
              <a:avLst/>
            </a:prstGeom>
            <a:noFill/>
            <a:ln>
              <a:noFill/>
            </a:ln>
          </p:spPr>
        </p:pic>
        <p:pic>
          <p:nvPicPr>
            <p:cNvPr id="531" name="Google Shape;531;p51">
              <a:extLst>
                <a:ext uri="{FF2B5EF4-FFF2-40B4-BE49-F238E27FC236}">
                  <a16:creationId xmlns:a16="http://schemas.microsoft.com/office/drawing/2014/main" id="{6BDE4AA8-DF49-7FF1-525A-9D588CD3D0F7}"/>
                </a:ext>
              </a:extLst>
            </p:cNvPr>
            <p:cNvPicPr preferRelativeResize="0"/>
            <p:nvPr/>
          </p:nvPicPr>
          <p:blipFill>
            <a:blip r:embed="rId4">
              <a:alphaModFix/>
            </a:blip>
            <a:stretch>
              <a:fillRect/>
            </a:stretch>
          </p:blipFill>
          <p:spPr>
            <a:xfrm>
              <a:off x="3338164" y="539509"/>
              <a:ext cx="2467774" cy="462933"/>
            </a:xfrm>
            <a:prstGeom prst="rect">
              <a:avLst/>
            </a:prstGeom>
            <a:noFill/>
            <a:ln>
              <a:noFill/>
            </a:ln>
          </p:spPr>
        </p:pic>
        <p:pic>
          <p:nvPicPr>
            <p:cNvPr id="532" name="Google Shape;532;p51">
              <a:extLst>
                <a:ext uri="{FF2B5EF4-FFF2-40B4-BE49-F238E27FC236}">
                  <a16:creationId xmlns:a16="http://schemas.microsoft.com/office/drawing/2014/main" id="{A466234E-F698-85E3-C59F-1DBBFE2D2CCE}"/>
                </a:ext>
              </a:extLst>
            </p:cNvPr>
            <p:cNvPicPr preferRelativeResize="0"/>
            <p:nvPr/>
          </p:nvPicPr>
          <p:blipFill>
            <a:blip r:embed="rId4">
              <a:alphaModFix/>
            </a:blip>
            <a:stretch>
              <a:fillRect/>
            </a:stretch>
          </p:blipFill>
          <p:spPr>
            <a:xfrm rot="10800000" flipH="1">
              <a:off x="3338164" y="4141059"/>
              <a:ext cx="2467774" cy="462933"/>
            </a:xfrm>
            <a:prstGeom prst="rect">
              <a:avLst/>
            </a:prstGeom>
            <a:noFill/>
            <a:ln>
              <a:noFill/>
            </a:ln>
          </p:spPr>
        </p:pic>
      </p:grpSp>
      <p:grpSp>
        <p:nvGrpSpPr>
          <p:cNvPr id="2" name="Google Shape;618;p58">
            <a:extLst>
              <a:ext uri="{FF2B5EF4-FFF2-40B4-BE49-F238E27FC236}">
                <a16:creationId xmlns:a16="http://schemas.microsoft.com/office/drawing/2014/main" id="{65A32206-7641-D52E-3630-38CF65784F0D}"/>
              </a:ext>
            </a:extLst>
          </p:cNvPr>
          <p:cNvGrpSpPr/>
          <p:nvPr/>
        </p:nvGrpSpPr>
        <p:grpSpPr>
          <a:xfrm>
            <a:off x="1521502" y="929640"/>
            <a:ext cx="6100996" cy="4213860"/>
            <a:chOff x="4184450" y="1409100"/>
            <a:chExt cx="3858600" cy="2797175"/>
          </a:xfrm>
        </p:grpSpPr>
        <p:sp>
          <p:nvSpPr>
            <p:cNvPr id="3" name="Google Shape;619;p58">
              <a:extLst>
                <a:ext uri="{FF2B5EF4-FFF2-40B4-BE49-F238E27FC236}">
                  <a16:creationId xmlns:a16="http://schemas.microsoft.com/office/drawing/2014/main" id="{36D013F5-C9D1-71CA-C832-FB6CEE49784D}"/>
                </a:ext>
              </a:extLst>
            </p:cNvPr>
            <p:cNvSpPr/>
            <p:nvPr/>
          </p:nvSpPr>
          <p:spPr>
            <a:xfrm>
              <a:off x="5594975" y="3690175"/>
              <a:ext cx="1054500" cy="471600"/>
            </a:xfrm>
            <a:prstGeom prst="trapezoid">
              <a:avLst>
                <a:gd name="adj" fmla="val 35146"/>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4" name="Google Shape;620;p58">
              <a:extLst>
                <a:ext uri="{FF2B5EF4-FFF2-40B4-BE49-F238E27FC236}">
                  <a16:creationId xmlns:a16="http://schemas.microsoft.com/office/drawing/2014/main" id="{8CBBA65B-DC39-60C0-F5E5-100635D04E4B}"/>
                </a:ext>
              </a:extLst>
            </p:cNvPr>
            <p:cNvSpPr/>
            <p:nvPr/>
          </p:nvSpPr>
          <p:spPr>
            <a:xfrm>
              <a:off x="4184450" y="1409100"/>
              <a:ext cx="3858600" cy="2325300"/>
            </a:xfrm>
            <a:prstGeom prst="roundRect">
              <a:avLst>
                <a:gd name="adj" fmla="val 3381"/>
              </a:avLst>
            </a:pr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dirty="0">
                <a:latin typeface="Archivo"/>
                <a:ea typeface="Archivo"/>
                <a:cs typeface="Archivo"/>
                <a:sym typeface="Archivo"/>
              </a:endParaRPr>
            </a:p>
          </p:txBody>
        </p:sp>
        <p:sp>
          <p:nvSpPr>
            <p:cNvPr id="5" name="Google Shape;621;p58">
              <a:extLst>
                <a:ext uri="{FF2B5EF4-FFF2-40B4-BE49-F238E27FC236}">
                  <a16:creationId xmlns:a16="http://schemas.microsoft.com/office/drawing/2014/main" id="{81E14D29-B63F-11D9-C43C-F62FBA3AA9DF}"/>
                </a:ext>
              </a:extLst>
            </p:cNvPr>
            <p:cNvSpPr/>
            <p:nvPr/>
          </p:nvSpPr>
          <p:spPr>
            <a:xfrm>
              <a:off x="5403275" y="4161875"/>
              <a:ext cx="1437900" cy="44400"/>
            </a:xfrm>
            <a:prstGeom prst="trapezoid">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
        <p:nvSpPr>
          <p:cNvPr id="11" name="Google Shape;439;p44">
            <a:extLst>
              <a:ext uri="{FF2B5EF4-FFF2-40B4-BE49-F238E27FC236}">
                <a16:creationId xmlns:a16="http://schemas.microsoft.com/office/drawing/2014/main" id="{A329370D-E4D8-BB02-84AB-8A49ED604219}"/>
              </a:ext>
            </a:extLst>
          </p:cNvPr>
          <p:cNvSpPr txBox="1">
            <a:spLocks noGrp="1"/>
          </p:cNvSpPr>
          <p:nvPr>
            <p:ph type="title"/>
          </p:nvPr>
        </p:nvSpPr>
        <p:spPr>
          <a:xfrm>
            <a:off x="1791325" y="1073606"/>
            <a:ext cx="5531370" cy="693837"/>
          </a:xfrm>
          <a:prstGeom prst="rect">
            <a:avLst/>
          </a:prstGeom>
        </p:spPr>
        <p:txBody>
          <a:bodyPr spcFirstLastPara="1" wrap="square" lIns="91425" tIns="91425" rIns="91425" bIns="91425" anchor="b" anchorCtr="0">
            <a:noAutofit/>
          </a:bodyPr>
          <a:lstStyle/>
          <a:p>
            <a:pPr lvl="0" algn="ctr"/>
            <a:r>
              <a:rPr lang="tr-TR" sz="2000" dirty="0"/>
              <a:t>Bizi Dinlediğiniz için teşekkürler!</a:t>
            </a:r>
          </a:p>
        </p:txBody>
      </p:sp>
      <p:sp>
        <p:nvSpPr>
          <p:cNvPr id="12" name="Google Shape;439;p44">
            <a:extLst>
              <a:ext uri="{FF2B5EF4-FFF2-40B4-BE49-F238E27FC236}">
                <a16:creationId xmlns:a16="http://schemas.microsoft.com/office/drawing/2014/main" id="{97933896-AC57-8A29-F1D3-8C9D2EE8E9EF}"/>
              </a:ext>
            </a:extLst>
          </p:cNvPr>
          <p:cNvSpPr txBox="1">
            <a:spLocks/>
          </p:cNvSpPr>
          <p:nvPr/>
        </p:nvSpPr>
        <p:spPr>
          <a:xfrm>
            <a:off x="1776449" y="2101670"/>
            <a:ext cx="5546246" cy="1968224"/>
          </a:xfrm>
          <a:prstGeom prst="rect">
            <a:avLst/>
          </a:prstGeom>
          <a:solidFill>
            <a:schemeClr val="lt1"/>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4800"/>
              <a:buFont typeface="IBM Plex Mono"/>
              <a:buNone/>
              <a:defRPr sz="5000" b="1" i="0" u="none" strike="noStrike" cap="none">
                <a:solidFill>
                  <a:schemeClr val="accent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1"/>
              </a:buClr>
              <a:buSzPts val="4800"/>
              <a:buFont typeface="IBM Plex Mono"/>
              <a:buNone/>
              <a:defRPr sz="4800" b="1" i="0" u="none" strike="noStrike" cap="none">
                <a:solidFill>
                  <a:schemeClr val="dk1"/>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1"/>
              </a:buClr>
              <a:buSzPts val="4800"/>
              <a:buFont typeface="IBM Plex Mono"/>
              <a:buNone/>
              <a:defRPr sz="4800" b="1" i="0" u="none" strike="noStrike" cap="none">
                <a:solidFill>
                  <a:schemeClr val="dk1"/>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1"/>
              </a:buClr>
              <a:buSzPts val="4800"/>
              <a:buFont typeface="IBM Plex Mono"/>
              <a:buNone/>
              <a:defRPr sz="4800" b="1" i="0" u="none" strike="noStrike" cap="none">
                <a:solidFill>
                  <a:schemeClr val="dk1"/>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1"/>
              </a:buClr>
              <a:buSzPts val="4800"/>
              <a:buFont typeface="IBM Plex Mono"/>
              <a:buNone/>
              <a:defRPr sz="4800" b="1" i="0" u="none" strike="noStrike" cap="none">
                <a:solidFill>
                  <a:schemeClr val="dk1"/>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1"/>
              </a:buClr>
              <a:buSzPts val="4800"/>
              <a:buFont typeface="IBM Plex Mono"/>
              <a:buNone/>
              <a:defRPr sz="4800" b="1" i="0" u="none" strike="noStrike" cap="none">
                <a:solidFill>
                  <a:schemeClr val="dk1"/>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1"/>
              </a:buClr>
              <a:buSzPts val="4800"/>
              <a:buFont typeface="IBM Plex Mono"/>
              <a:buNone/>
              <a:defRPr sz="4800" b="1" i="0" u="none" strike="noStrike" cap="none">
                <a:solidFill>
                  <a:schemeClr val="dk1"/>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1"/>
              </a:buClr>
              <a:buSzPts val="4800"/>
              <a:buFont typeface="IBM Plex Mono"/>
              <a:buNone/>
              <a:defRPr sz="4800" b="1" i="0" u="none" strike="noStrike" cap="none">
                <a:solidFill>
                  <a:schemeClr val="dk1"/>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1"/>
              </a:buClr>
              <a:buSzPts val="4800"/>
              <a:buFont typeface="IBM Plex Mono"/>
              <a:buNone/>
              <a:defRPr sz="4800" b="1" i="0" u="none" strike="noStrike" cap="none">
                <a:solidFill>
                  <a:schemeClr val="dk1"/>
                </a:solidFill>
                <a:latin typeface="IBM Plex Mono"/>
                <a:ea typeface="IBM Plex Mono"/>
                <a:cs typeface="IBM Plex Mono"/>
                <a:sym typeface="IBM Plex Mono"/>
              </a:defRPr>
            </a:lvl9pPr>
          </a:lstStyle>
          <a:p>
            <a:endParaRPr lang="tr-TR" sz="1400" b="0" dirty="0">
              <a:solidFill>
                <a:schemeClr val="tx1"/>
              </a:solidFill>
            </a:endParaRPr>
          </a:p>
          <a:p>
            <a:endParaRPr lang="tr-TR" sz="1400" b="0" dirty="0">
              <a:solidFill>
                <a:schemeClr val="tx1"/>
              </a:solidFill>
            </a:endParaRPr>
          </a:p>
          <a:p>
            <a:endParaRPr lang="tr-TR" sz="1400" b="0" dirty="0">
              <a:solidFill>
                <a:schemeClr val="tx1"/>
              </a:solidFill>
            </a:endParaRPr>
          </a:p>
          <a:p>
            <a:r>
              <a:rPr lang="tr-TR" sz="1400" b="0" dirty="0">
                <a:solidFill>
                  <a:schemeClr val="tx1"/>
                </a:solidFill>
              </a:rPr>
              <a:t>Bu proje sürecinde bizlere rehberlik eden ve akademik katkılarıyla yolumuzu aydınlatan</a:t>
            </a:r>
          </a:p>
          <a:p>
            <a:r>
              <a:rPr lang="tr-TR" sz="1400" b="0" dirty="0">
                <a:solidFill>
                  <a:schemeClr val="tx1"/>
                </a:solidFill>
              </a:rPr>
              <a:t>Sayın </a:t>
            </a:r>
            <a:r>
              <a:rPr lang="tr-TR" sz="1400" dirty="0">
                <a:solidFill>
                  <a:schemeClr val="tx1"/>
                </a:solidFill>
              </a:rPr>
              <a:t>Doç. Dr. Üyesi Buket Doğan </a:t>
            </a:r>
            <a:r>
              <a:rPr lang="tr-TR" sz="1400" b="0" dirty="0">
                <a:solidFill>
                  <a:schemeClr val="tx1"/>
                </a:solidFill>
              </a:rPr>
              <a:t>ve Sayın </a:t>
            </a:r>
            <a:r>
              <a:rPr lang="tr-TR" sz="1400" dirty="0">
                <a:solidFill>
                  <a:schemeClr val="tx1"/>
                </a:solidFill>
              </a:rPr>
              <a:t>Arş. Gör. Abdullah Bal </a:t>
            </a:r>
            <a:r>
              <a:rPr lang="tr-TR" sz="1400" b="0" dirty="0">
                <a:solidFill>
                  <a:schemeClr val="tx1"/>
                </a:solidFill>
              </a:rPr>
              <a:t>hocalarımıza en içten teşekkürlerimizi sunarız.</a:t>
            </a:r>
          </a:p>
          <a:p>
            <a:endParaRPr lang="tr-TR" sz="1400" b="0" dirty="0">
              <a:solidFill>
                <a:schemeClr val="tx1"/>
              </a:solidFill>
            </a:endParaRPr>
          </a:p>
          <a:p>
            <a:endParaRPr lang="tr-TR" sz="1400" b="0" dirty="0">
              <a:solidFill>
                <a:schemeClr val="tx1"/>
              </a:solidFill>
            </a:endParaRPr>
          </a:p>
          <a:p>
            <a:endParaRPr lang="tr-TR" sz="1400" b="0" dirty="0">
              <a:solidFill>
                <a:schemeClr val="tx1"/>
              </a:solidFill>
            </a:endParaRPr>
          </a:p>
          <a:p>
            <a:endParaRPr lang="tr-TR" sz="1400" b="0" dirty="0">
              <a:solidFill>
                <a:schemeClr val="tx1"/>
              </a:solidFill>
            </a:endParaRPr>
          </a:p>
        </p:txBody>
      </p:sp>
      <p:sp>
        <p:nvSpPr>
          <p:cNvPr id="14" name="Google Shape;964;p75">
            <a:extLst>
              <a:ext uri="{FF2B5EF4-FFF2-40B4-BE49-F238E27FC236}">
                <a16:creationId xmlns:a16="http://schemas.microsoft.com/office/drawing/2014/main" id="{D9C37862-B7B0-C11A-999C-084BDF1A5BBE}"/>
              </a:ext>
            </a:extLst>
          </p:cNvPr>
          <p:cNvSpPr/>
          <p:nvPr/>
        </p:nvSpPr>
        <p:spPr>
          <a:xfrm>
            <a:off x="4317076" y="3459606"/>
            <a:ext cx="464991" cy="463978"/>
          </a:xfrm>
          <a:custGeom>
            <a:avLst/>
            <a:gdLst/>
            <a:ahLst/>
            <a:cxnLst/>
            <a:rect l="l" t="t" r="r" b="b"/>
            <a:pathLst>
              <a:path w="916" h="914" extrusionOk="0">
                <a:moveTo>
                  <a:pt x="270" y="592"/>
                </a:moveTo>
                <a:cubicBezTo>
                  <a:pt x="270" y="622"/>
                  <a:pt x="295" y="646"/>
                  <a:pt x="324" y="646"/>
                </a:cubicBezTo>
                <a:cubicBezTo>
                  <a:pt x="354" y="646"/>
                  <a:pt x="377" y="622"/>
                  <a:pt x="377" y="592"/>
                </a:cubicBezTo>
                <a:cubicBezTo>
                  <a:pt x="377" y="563"/>
                  <a:pt x="354" y="539"/>
                  <a:pt x="324" y="539"/>
                </a:cubicBezTo>
                <a:cubicBezTo>
                  <a:pt x="295" y="539"/>
                  <a:pt x="270" y="563"/>
                  <a:pt x="270" y="592"/>
                </a:cubicBezTo>
                <a:moveTo>
                  <a:pt x="537" y="646"/>
                </a:moveTo>
                <a:cubicBezTo>
                  <a:pt x="564" y="646"/>
                  <a:pt x="590" y="624"/>
                  <a:pt x="592" y="597"/>
                </a:cubicBezTo>
                <a:cubicBezTo>
                  <a:pt x="594" y="565"/>
                  <a:pt x="569" y="539"/>
                  <a:pt x="538" y="539"/>
                </a:cubicBezTo>
                <a:lnTo>
                  <a:pt x="416" y="539"/>
                </a:lnTo>
                <a:cubicBezTo>
                  <a:pt x="425" y="555"/>
                  <a:pt x="431" y="574"/>
                  <a:pt x="431" y="593"/>
                </a:cubicBezTo>
                <a:cubicBezTo>
                  <a:pt x="431" y="613"/>
                  <a:pt x="425" y="630"/>
                  <a:pt x="416" y="646"/>
                </a:cubicBezTo>
                <a:lnTo>
                  <a:pt x="537" y="646"/>
                </a:lnTo>
                <a:moveTo>
                  <a:pt x="378" y="412"/>
                </a:moveTo>
                <a:cubicBezTo>
                  <a:pt x="398" y="429"/>
                  <a:pt x="418" y="446"/>
                  <a:pt x="440" y="465"/>
                </a:cubicBezTo>
                <a:cubicBezTo>
                  <a:pt x="445" y="469"/>
                  <a:pt x="452" y="472"/>
                  <a:pt x="458" y="472"/>
                </a:cubicBezTo>
                <a:cubicBezTo>
                  <a:pt x="464" y="472"/>
                  <a:pt x="470" y="470"/>
                  <a:pt x="475" y="465"/>
                </a:cubicBezTo>
                <a:cubicBezTo>
                  <a:pt x="497" y="446"/>
                  <a:pt x="518" y="429"/>
                  <a:pt x="537" y="412"/>
                </a:cubicBezTo>
                <a:cubicBezTo>
                  <a:pt x="573" y="382"/>
                  <a:pt x="604" y="354"/>
                  <a:pt x="631" y="329"/>
                </a:cubicBezTo>
                <a:cubicBezTo>
                  <a:pt x="680" y="282"/>
                  <a:pt x="724" y="228"/>
                  <a:pt x="724" y="156"/>
                </a:cubicBezTo>
                <a:cubicBezTo>
                  <a:pt x="724" y="69"/>
                  <a:pt x="660" y="0"/>
                  <a:pt x="578" y="0"/>
                </a:cubicBezTo>
                <a:cubicBezTo>
                  <a:pt x="517" y="0"/>
                  <a:pt x="480" y="36"/>
                  <a:pt x="458" y="69"/>
                </a:cubicBezTo>
                <a:cubicBezTo>
                  <a:pt x="436" y="36"/>
                  <a:pt x="399" y="0"/>
                  <a:pt x="338" y="0"/>
                </a:cubicBezTo>
                <a:cubicBezTo>
                  <a:pt x="256" y="0"/>
                  <a:pt x="191" y="69"/>
                  <a:pt x="191" y="156"/>
                </a:cubicBezTo>
                <a:cubicBezTo>
                  <a:pt x="191" y="251"/>
                  <a:pt x="266" y="317"/>
                  <a:pt x="378" y="412"/>
                </a:cubicBezTo>
                <a:moveTo>
                  <a:pt x="908" y="619"/>
                </a:moveTo>
                <a:cubicBezTo>
                  <a:pt x="893" y="593"/>
                  <a:pt x="860" y="585"/>
                  <a:pt x="834" y="600"/>
                </a:cubicBezTo>
                <a:lnTo>
                  <a:pt x="581" y="760"/>
                </a:lnTo>
                <a:cubicBezTo>
                  <a:pt x="580" y="759"/>
                  <a:pt x="579" y="757"/>
                  <a:pt x="577" y="756"/>
                </a:cubicBezTo>
                <a:lnTo>
                  <a:pt x="400" y="668"/>
                </a:lnTo>
                <a:cubicBezTo>
                  <a:pt x="379" y="689"/>
                  <a:pt x="349" y="702"/>
                  <a:pt x="317" y="700"/>
                </a:cubicBezTo>
                <a:cubicBezTo>
                  <a:pt x="266" y="696"/>
                  <a:pt x="224" y="657"/>
                  <a:pt x="217" y="606"/>
                </a:cubicBezTo>
                <a:cubicBezTo>
                  <a:pt x="214" y="581"/>
                  <a:pt x="220" y="558"/>
                  <a:pt x="231" y="539"/>
                </a:cubicBezTo>
                <a:lnTo>
                  <a:pt x="188" y="539"/>
                </a:lnTo>
                <a:cubicBezTo>
                  <a:pt x="143" y="539"/>
                  <a:pt x="107" y="575"/>
                  <a:pt x="107" y="619"/>
                </a:cubicBezTo>
                <a:lnTo>
                  <a:pt x="107" y="834"/>
                </a:lnTo>
                <a:cubicBezTo>
                  <a:pt x="107" y="878"/>
                  <a:pt x="143" y="914"/>
                  <a:pt x="188" y="914"/>
                </a:cubicBezTo>
                <a:lnTo>
                  <a:pt x="446" y="914"/>
                </a:lnTo>
                <a:cubicBezTo>
                  <a:pt x="437" y="899"/>
                  <a:pt x="431" y="880"/>
                  <a:pt x="431" y="861"/>
                </a:cubicBezTo>
                <a:cubicBezTo>
                  <a:pt x="431" y="802"/>
                  <a:pt x="479" y="753"/>
                  <a:pt x="538" y="753"/>
                </a:cubicBezTo>
                <a:cubicBezTo>
                  <a:pt x="555" y="753"/>
                  <a:pt x="570" y="758"/>
                  <a:pt x="584" y="765"/>
                </a:cubicBezTo>
                <a:cubicBezTo>
                  <a:pt x="616" y="780"/>
                  <a:pt x="639" y="811"/>
                  <a:pt x="644" y="847"/>
                </a:cubicBezTo>
                <a:lnTo>
                  <a:pt x="889" y="692"/>
                </a:lnTo>
                <a:cubicBezTo>
                  <a:pt x="915" y="677"/>
                  <a:pt x="923" y="644"/>
                  <a:pt x="908" y="619"/>
                </a:cubicBezTo>
                <a:moveTo>
                  <a:pt x="538" y="807"/>
                </a:moveTo>
                <a:cubicBezTo>
                  <a:pt x="509" y="807"/>
                  <a:pt x="484" y="832"/>
                  <a:pt x="484" y="861"/>
                </a:cubicBezTo>
                <a:cubicBezTo>
                  <a:pt x="484" y="891"/>
                  <a:pt x="509" y="914"/>
                  <a:pt x="538" y="914"/>
                </a:cubicBezTo>
                <a:cubicBezTo>
                  <a:pt x="568" y="914"/>
                  <a:pt x="592" y="891"/>
                  <a:pt x="592" y="861"/>
                </a:cubicBezTo>
                <a:cubicBezTo>
                  <a:pt x="592" y="832"/>
                  <a:pt x="568" y="807"/>
                  <a:pt x="538" y="807"/>
                </a:cubicBezTo>
                <a:moveTo>
                  <a:pt x="0" y="619"/>
                </a:moveTo>
                <a:lnTo>
                  <a:pt x="0" y="834"/>
                </a:lnTo>
                <a:cubicBezTo>
                  <a:pt x="0" y="849"/>
                  <a:pt x="12" y="861"/>
                  <a:pt x="27" y="861"/>
                </a:cubicBezTo>
                <a:lnTo>
                  <a:pt x="54" y="861"/>
                </a:lnTo>
                <a:lnTo>
                  <a:pt x="54" y="593"/>
                </a:lnTo>
                <a:lnTo>
                  <a:pt x="27" y="593"/>
                </a:lnTo>
                <a:cubicBezTo>
                  <a:pt x="12" y="593"/>
                  <a:pt x="0" y="605"/>
                  <a:pt x="0" y="619"/>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pic>
        <p:nvPicPr>
          <p:cNvPr id="15" name="Resim 14" descr="simge, sembol, yazı tipi, logo, grafik içeren bir resim&#10;&#10;Yapay zeka tarafından oluşturulmuş içerik yanlış olabilir.">
            <a:extLst>
              <a:ext uri="{FF2B5EF4-FFF2-40B4-BE49-F238E27FC236}">
                <a16:creationId xmlns:a16="http://schemas.microsoft.com/office/drawing/2014/main" id="{CBD92E1F-19D8-69A1-81FC-F77F166889B3}"/>
              </a:ext>
            </a:extLst>
          </p:cNvPr>
          <p:cNvPicPr>
            <a:picLocks noChangeAspect="1"/>
          </p:cNvPicPr>
          <p:nvPr/>
        </p:nvPicPr>
        <p:blipFill>
          <a:blip r:embed="rId5"/>
          <a:stretch>
            <a:fillRect/>
          </a:stretch>
        </p:blipFill>
        <p:spPr>
          <a:xfrm>
            <a:off x="6666247" y="3459606"/>
            <a:ext cx="581612" cy="588592"/>
          </a:xfrm>
          <a:prstGeom prst="rect">
            <a:avLst/>
          </a:prstGeom>
        </p:spPr>
      </p:pic>
    </p:spTree>
    <p:extLst>
      <p:ext uri="{BB962C8B-B14F-4D97-AF65-F5344CB8AC3E}">
        <p14:creationId xmlns:p14="http://schemas.microsoft.com/office/powerpoint/2010/main" val="1919885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4"/>
          <p:cNvSpPr txBox="1">
            <a:spLocks noGrp="1"/>
          </p:cNvSpPr>
          <p:nvPr>
            <p:ph type="title"/>
          </p:nvPr>
        </p:nvSpPr>
        <p:spPr>
          <a:xfrm>
            <a:off x="1280160" y="2676207"/>
            <a:ext cx="6267796" cy="1047000"/>
          </a:xfrm>
          <a:prstGeom prst="rect">
            <a:avLst/>
          </a:prstGeom>
        </p:spPr>
        <p:txBody>
          <a:bodyPr spcFirstLastPara="1" wrap="square" lIns="91425" tIns="91425" rIns="91425" bIns="91425" anchor="b" anchorCtr="0">
            <a:noAutofit/>
          </a:bodyPr>
          <a:lstStyle/>
          <a:p>
            <a:pPr lvl="0" algn="ctr"/>
            <a:r>
              <a:rPr lang="tr-TR" sz="3600" dirty="0"/>
              <a:t>Projenin Amacı ve Önemi</a:t>
            </a:r>
            <a:endParaRPr sz="3600" dirty="0"/>
          </a:p>
        </p:txBody>
      </p:sp>
      <p:sp>
        <p:nvSpPr>
          <p:cNvPr id="440" name="Google Shape;440;p44"/>
          <p:cNvSpPr txBox="1">
            <a:spLocks noGrp="1"/>
          </p:cNvSpPr>
          <p:nvPr>
            <p:ph type="title" idx="2"/>
          </p:nvPr>
        </p:nvSpPr>
        <p:spPr>
          <a:xfrm>
            <a:off x="2042402" y="1436575"/>
            <a:ext cx="1995000" cy="915900"/>
          </a:xfrm>
          <a:prstGeom prst="rect">
            <a:avLst/>
          </a:prstGeom>
        </p:spPr>
        <p:txBody>
          <a:bodyPr spcFirstLastPara="1" wrap="square" lIns="91425" tIns="91425" rIns="91425" bIns="0" anchor="ctr" anchorCtr="0">
            <a:noAutofit/>
          </a:bodyPr>
          <a:lstStyle/>
          <a:p>
            <a:pPr marL="0" lvl="0" indent="0" algn="ctr" rtl="0">
              <a:spcBef>
                <a:spcPts val="0"/>
              </a:spcBef>
              <a:spcAft>
                <a:spcPts val="0"/>
              </a:spcAft>
              <a:buNone/>
            </a:pPr>
            <a:r>
              <a:rPr lang="de"/>
              <a:t>01</a:t>
            </a:r>
            <a:endParaRPr/>
          </a:p>
        </p:txBody>
      </p:sp>
      <p:pic>
        <p:nvPicPr>
          <p:cNvPr id="442" name="Google Shape;442;p44"/>
          <p:cNvPicPr preferRelativeResize="0"/>
          <p:nvPr/>
        </p:nvPicPr>
        <p:blipFill rotWithShape="1">
          <a:blip r:embed="rId3">
            <a:alphaModFix/>
          </a:blip>
          <a:srcRect t="19097" r="5042" b="2954"/>
          <a:stretch/>
        </p:blipFill>
        <p:spPr>
          <a:xfrm flipH="1">
            <a:off x="4037238" y="1481775"/>
            <a:ext cx="3716124" cy="958849"/>
          </a:xfrm>
          <a:prstGeom prst="rect">
            <a:avLst/>
          </a:prstGeom>
          <a:noFill/>
          <a:ln>
            <a:noFill/>
          </a:ln>
        </p:spPr>
      </p:pic>
      <p:grpSp>
        <p:nvGrpSpPr>
          <p:cNvPr id="443" name="Google Shape;443;p44"/>
          <p:cNvGrpSpPr/>
          <p:nvPr/>
        </p:nvGrpSpPr>
        <p:grpSpPr>
          <a:xfrm>
            <a:off x="8400" y="69700"/>
            <a:ext cx="9135601" cy="5004101"/>
            <a:chOff x="8400" y="69700"/>
            <a:chExt cx="9135601" cy="5004101"/>
          </a:xfrm>
        </p:grpSpPr>
        <p:pic>
          <p:nvPicPr>
            <p:cNvPr id="444" name="Google Shape;444;p44"/>
            <p:cNvPicPr preferRelativeResize="0"/>
            <p:nvPr/>
          </p:nvPicPr>
          <p:blipFill rotWithShape="1">
            <a:blip r:embed="rId4">
              <a:alphaModFix/>
            </a:blip>
            <a:srcRect t="1400" r="83035" b="-1399"/>
            <a:stretch/>
          </p:blipFill>
          <p:spPr>
            <a:xfrm>
              <a:off x="8010525" y="69700"/>
              <a:ext cx="1133476" cy="5004101"/>
            </a:xfrm>
            <a:prstGeom prst="rect">
              <a:avLst/>
            </a:prstGeom>
            <a:noFill/>
            <a:ln>
              <a:noFill/>
            </a:ln>
          </p:spPr>
        </p:pic>
        <p:pic>
          <p:nvPicPr>
            <p:cNvPr id="445" name="Google Shape;445;p44"/>
            <p:cNvPicPr preferRelativeResize="0"/>
            <p:nvPr/>
          </p:nvPicPr>
          <p:blipFill rotWithShape="1">
            <a:blip r:embed="rId4">
              <a:alphaModFix/>
            </a:blip>
            <a:srcRect t="1400" r="83035" b="-1399"/>
            <a:stretch/>
          </p:blipFill>
          <p:spPr>
            <a:xfrm rot="10800000">
              <a:off x="8400" y="69700"/>
              <a:ext cx="1133476" cy="5004101"/>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45"/>
          <p:cNvSpPr txBox="1">
            <a:spLocks noGrp="1"/>
          </p:cNvSpPr>
          <p:nvPr>
            <p:ph type="title"/>
          </p:nvPr>
        </p:nvSpPr>
        <p:spPr>
          <a:xfrm>
            <a:off x="448887" y="445024"/>
            <a:ext cx="7975113" cy="652255"/>
          </a:xfrm>
          <a:prstGeom prst="rect">
            <a:avLst/>
          </a:prstGeom>
        </p:spPr>
        <p:txBody>
          <a:bodyPr spcFirstLastPara="1" wrap="square" lIns="91425" tIns="91425" rIns="91425" bIns="91425" anchor="t" anchorCtr="0">
            <a:noAutofit/>
          </a:bodyPr>
          <a:lstStyle/>
          <a:p>
            <a:pPr lvl="0"/>
            <a:r>
              <a:rPr lang="tr-TR" dirty="0"/>
              <a:t>Farkındalıkla Başlayan Bir Yolculuk!</a:t>
            </a:r>
            <a:endParaRPr dirty="0"/>
          </a:p>
        </p:txBody>
      </p:sp>
      <p:sp>
        <p:nvSpPr>
          <p:cNvPr id="452" name="Google Shape;452;p45"/>
          <p:cNvSpPr txBox="1">
            <a:spLocks noGrp="1"/>
          </p:cNvSpPr>
          <p:nvPr>
            <p:ph type="subTitle" idx="2"/>
          </p:nvPr>
        </p:nvSpPr>
        <p:spPr>
          <a:xfrm>
            <a:off x="741184" y="1415240"/>
            <a:ext cx="4479208" cy="2633057"/>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tr-TR" sz="1600" dirty="0"/>
              <a:t>Genç bireylerin zararlı alışkanlıklara karşı bilinç kazanması</a:t>
            </a:r>
          </a:p>
          <a:p>
            <a:pPr marL="285750" lvl="0" indent="-285750">
              <a:buFont typeface="Arial" panose="020B0604020202020204" pitchFamily="34" charset="0"/>
              <a:buChar char="•"/>
            </a:pPr>
            <a:endParaRPr lang="tr-TR" sz="1600" dirty="0"/>
          </a:p>
          <a:p>
            <a:pPr marL="285750" lvl="0" indent="-285750">
              <a:buFont typeface="Arial" panose="020B0604020202020204" pitchFamily="34" charset="0"/>
              <a:buChar char="•"/>
            </a:pPr>
            <a:r>
              <a:rPr lang="tr-TR" sz="1600" dirty="0"/>
              <a:t>Etkileşimli ve duygusal olarak etkileyici bir VR oyunla bilgilendirme sağlamak</a:t>
            </a:r>
          </a:p>
          <a:p>
            <a:pPr marL="285750" lvl="0" indent="-285750">
              <a:buFont typeface="Arial" panose="020B0604020202020204" pitchFamily="34" charset="0"/>
              <a:buChar char="•"/>
            </a:pPr>
            <a:endParaRPr lang="tr-TR" sz="1600" dirty="0"/>
          </a:p>
          <a:p>
            <a:pPr marL="285750" lvl="0" indent="-285750">
              <a:buFont typeface="Arial" panose="020B0604020202020204" pitchFamily="34" charset="0"/>
              <a:buChar char="•"/>
            </a:pPr>
            <a:r>
              <a:rPr lang="tr-TR" sz="1600" dirty="0"/>
              <a:t>Oyun içinde senaryolarla karar verme, empati kurma ve bilinçli düşünmeye yönlendirme</a:t>
            </a:r>
            <a:endParaRPr sz="1600" dirty="0"/>
          </a:p>
        </p:txBody>
      </p:sp>
      <p:pic>
        <p:nvPicPr>
          <p:cNvPr id="6" name="Resim 5" descr="taslak, sanat, çizim, insan yüzü içeren bir resim&#10;&#10;Yapay zeka tarafından oluşturulmuş içerik yanlış olabilir.">
            <a:extLst>
              <a:ext uri="{FF2B5EF4-FFF2-40B4-BE49-F238E27FC236}">
                <a16:creationId xmlns:a16="http://schemas.microsoft.com/office/drawing/2014/main" id="{C4EFBB1B-44D6-9C1D-6C79-902C4B26CCD6}"/>
              </a:ext>
            </a:extLst>
          </p:cNvPr>
          <p:cNvPicPr>
            <a:picLocks noChangeAspect="1"/>
          </p:cNvPicPr>
          <p:nvPr/>
        </p:nvPicPr>
        <p:blipFill>
          <a:blip r:embed="rId3"/>
          <a:stretch>
            <a:fillRect/>
          </a:stretch>
        </p:blipFill>
        <p:spPr>
          <a:xfrm>
            <a:off x="5220392" y="939855"/>
            <a:ext cx="3558913" cy="35838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46"/>
          <p:cNvSpPr txBox="1">
            <a:spLocks noGrp="1"/>
          </p:cNvSpPr>
          <p:nvPr>
            <p:ph type="title"/>
          </p:nvPr>
        </p:nvSpPr>
        <p:spPr>
          <a:xfrm>
            <a:off x="719999" y="528268"/>
            <a:ext cx="6811331" cy="977400"/>
          </a:xfrm>
          <a:prstGeom prst="rect">
            <a:avLst/>
          </a:prstGeom>
        </p:spPr>
        <p:txBody>
          <a:bodyPr spcFirstLastPara="1" wrap="square" lIns="91425" tIns="91425" rIns="91425" bIns="91425" anchor="t" anchorCtr="0">
            <a:noAutofit/>
          </a:bodyPr>
          <a:lstStyle/>
          <a:p>
            <a:pPr lvl="0"/>
            <a:r>
              <a:rPr lang="tr-TR" sz="2400" dirty="0"/>
              <a:t>Toplumsal Farkındalığın Teknolojiyle Kesişimi!</a:t>
            </a:r>
            <a:endParaRPr sz="2400" dirty="0"/>
          </a:p>
        </p:txBody>
      </p:sp>
      <p:sp>
        <p:nvSpPr>
          <p:cNvPr id="458" name="Google Shape;458;p46"/>
          <p:cNvSpPr txBox="1">
            <a:spLocks noGrp="1"/>
          </p:cNvSpPr>
          <p:nvPr>
            <p:ph type="subTitle" idx="1"/>
          </p:nvPr>
        </p:nvSpPr>
        <p:spPr>
          <a:xfrm>
            <a:off x="719999" y="1653540"/>
            <a:ext cx="7767295" cy="2619201"/>
          </a:xfrm>
          <a:prstGeom prst="rect">
            <a:avLst/>
          </a:prstGeom>
        </p:spPr>
        <p:txBody>
          <a:bodyPr spcFirstLastPara="1" wrap="square" lIns="91425" tIns="91425" rIns="91425" bIns="91425" anchor="t" anchorCtr="0">
            <a:noAutofit/>
          </a:bodyPr>
          <a:lstStyle/>
          <a:p>
            <a:pPr marL="171450" indent="-171450">
              <a:buFont typeface="Arial" panose="020B0604020202020204" pitchFamily="34" charset="0"/>
              <a:buChar char="•"/>
            </a:pPr>
            <a:r>
              <a:rPr lang="de-DE" dirty="0" err="1"/>
              <a:t>Dünya</a:t>
            </a:r>
            <a:r>
              <a:rPr lang="de-DE" dirty="0"/>
              <a:t> genelinde </a:t>
            </a:r>
            <a:r>
              <a:rPr lang="de-DE" dirty="0" err="1"/>
              <a:t>bağımlılık</a:t>
            </a:r>
            <a:r>
              <a:rPr lang="de-DE" dirty="0"/>
              <a:t> </a:t>
            </a:r>
            <a:r>
              <a:rPr lang="de-DE" dirty="0" err="1"/>
              <a:t>oranlarının</a:t>
            </a:r>
            <a:r>
              <a:rPr lang="de-DE" dirty="0"/>
              <a:t> </a:t>
            </a:r>
            <a:r>
              <a:rPr lang="de-DE" dirty="0" err="1"/>
              <a:t>hızla</a:t>
            </a:r>
            <a:r>
              <a:rPr lang="de-DE" dirty="0"/>
              <a:t> </a:t>
            </a:r>
            <a:r>
              <a:rPr lang="de-DE" dirty="0" err="1"/>
              <a:t>artması</a:t>
            </a:r>
            <a:r>
              <a:rPr lang="de-DE" dirty="0"/>
              <a:t>, </a:t>
            </a:r>
            <a:r>
              <a:rPr lang="de-DE" dirty="0" err="1"/>
              <a:t>genç</a:t>
            </a:r>
            <a:r>
              <a:rPr lang="de-DE" dirty="0"/>
              <a:t> </a:t>
            </a:r>
            <a:r>
              <a:rPr lang="de-DE" dirty="0" err="1"/>
              <a:t>bireylerin</a:t>
            </a:r>
            <a:r>
              <a:rPr lang="de-DE" dirty="0"/>
              <a:t> </a:t>
            </a:r>
            <a:r>
              <a:rPr lang="de-DE" dirty="0" err="1"/>
              <a:t>bu</a:t>
            </a:r>
            <a:r>
              <a:rPr lang="de-DE" dirty="0"/>
              <a:t> </a:t>
            </a:r>
            <a:r>
              <a:rPr lang="de-DE" dirty="0" err="1"/>
              <a:t>süreçte</a:t>
            </a:r>
            <a:r>
              <a:rPr lang="de-DE" dirty="0"/>
              <a:t> en </a:t>
            </a:r>
            <a:r>
              <a:rPr lang="de-DE" dirty="0" err="1"/>
              <a:t>kırılgan</a:t>
            </a:r>
            <a:r>
              <a:rPr lang="de-DE" dirty="0"/>
              <a:t> </a:t>
            </a:r>
            <a:r>
              <a:rPr lang="de-DE" dirty="0" err="1"/>
              <a:t>gruplardan</a:t>
            </a:r>
            <a:r>
              <a:rPr lang="de-DE" dirty="0"/>
              <a:t> </a:t>
            </a:r>
            <a:r>
              <a:rPr lang="de-DE" dirty="0" err="1"/>
              <a:t>biri</a:t>
            </a:r>
            <a:r>
              <a:rPr lang="de-DE" dirty="0"/>
              <a:t> </a:t>
            </a:r>
            <a:r>
              <a:rPr lang="de-DE" dirty="0" err="1"/>
              <a:t>haline</a:t>
            </a:r>
            <a:r>
              <a:rPr lang="de-DE" dirty="0"/>
              <a:t> </a:t>
            </a:r>
            <a:r>
              <a:rPr lang="de-DE" dirty="0" err="1"/>
              <a:t>gelmesine</a:t>
            </a:r>
            <a:r>
              <a:rPr lang="de-DE" dirty="0"/>
              <a:t> </a:t>
            </a:r>
            <a:r>
              <a:rPr lang="de-DE" dirty="0" err="1"/>
              <a:t>neden</a:t>
            </a:r>
            <a:r>
              <a:rPr lang="de-DE" dirty="0"/>
              <a:t> </a:t>
            </a:r>
            <a:r>
              <a:rPr lang="de-DE" dirty="0" err="1"/>
              <a:t>olmaktadır</a:t>
            </a:r>
            <a:r>
              <a:rPr lang="de-DE" dirty="0"/>
              <a:t>.</a:t>
            </a:r>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r>
              <a:rPr lang="de-DE" dirty="0" err="1"/>
              <a:t>Geleneksel</a:t>
            </a:r>
            <a:r>
              <a:rPr lang="de-DE" dirty="0"/>
              <a:t> </a:t>
            </a:r>
            <a:r>
              <a:rPr lang="de-DE" dirty="0" err="1"/>
              <a:t>farkındalık</a:t>
            </a:r>
            <a:r>
              <a:rPr lang="de-DE" dirty="0"/>
              <a:t> </a:t>
            </a:r>
            <a:r>
              <a:rPr lang="de-DE" dirty="0" err="1"/>
              <a:t>yöntemleri</a:t>
            </a:r>
            <a:r>
              <a:rPr lang="de-DE" dirty="0"/>
              <a:t> </a:t>
            </a:r>
            <a:r>
              <a:rPr lang="de-DE" dirty="0" err="1"/>
              <a:t>çoğu</a:t>
            </a:r>
            <a:r>
              <a:rPr lang="de-DE" dirty="0"/>
              <a:t> </a:t>
            </a:r>
            <a:r>
              <a:rPr lang="de-DE" dirty="0" err="1"/>
              <a:t>zaman</a:t>
            </a:r>
            <a:r>
              <a:rPr lang="de-DE" dirty="0"/>
              <a:t> </a:t>
            </a:r>
            <a:r>
              <a:rPr lang="de-DE" dirty="0" err="1"/>
              <a:t>yetersiz</a:t>
            </a:r>
            <a:r>
              <a:rPr lang="de-DE" dirty="0"/>
              <a:t> </a:t>
            </a:r>
            <a:r>
              <a:rPr lang="de-DE" dirty="0" err="1"/>
              <a:t>kalmakta</a:t>
            </a:r>
            <a:r>
              <a:rPr lang="de-DE" dirty="0"/>
              <a:t>, </a:t>
            </a:r>
            <a:r>
              <a:rPr lang="de-DE" dirty="0" err="1"/>
              <a:t>dikkat</a:t>
            </a:r>
            <a:r>
              <a:rPr lang="de-DE" dirty="0"/>
              <a:t> </a:t>
            </a:r>
            <a:r>
              <a:rPr lang="de-DE" dirty="0" err="1"/>
              <a:t>çekici</a:t>
            </a:r>
            <a:r>
              <a:rPr lang="de-DE" dirty="0"/>
              <a:t> ve </a:t>
            </a:r>
            <a:r>
              <a:rPr lang="de-DE" dirty="0" err="1"/>
              <a:t>empati</a:t>
            </a:r>
            <a:r>
              <a:rPr lang="de-DE" dirty="0"/>
              <a:t> </a:t>
            </a:r>
            <a:r>
              <a:rPr lang="de-DE" dirty="0" err="1"/>
              <a:t>kurdurucu</a:t>
            </a:r>
            <a:r>
              <a:rPr lang="de-DE" dirty="0"/>
              <a:t> </a:t>
            </a:r>
            <a:r>
              <a:rPr lang="de-DE" dirty="0" err="1"/>
              <a:t>araçlara</a:t>
            </a:r>
            <a:r>
              <a:rPr lang="de-DE" dirty="0"/>
              <a:t> </a:t>
            </a:r>
            <a:r>
              <a:rPr lang="de-DE" dirty="0" err="1"/>
              <a:t>ihtiyaç</a:t>
            </a:r>
            <a:r>
              <a:rPr lang="de-DE" dirty="0"/>
              <a:t> </a:t>
            </a:r>
            <a:r>
              <a:rPr lang="de-DE" dirty="0" err="1"/>
              <a:t>duyulmaktadır</a:t>
            </a:r>
            <a:r>
              <a:rPr lang="de-DE" dirty="0"/>
              <a:t>.</a:t>
            </a:r>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r>
              <a:rPr lang="de-DE" dirty="0" err="1"/>
              <a:t>Sanal</a:t>
            </a:r>
            <a:r>
              <a:rPr lang="de-DE" dirty="0"/>
              <a:t> </a:t>
            </a:r>
            <a:r>
              <a:rPr lang="de-DE" dirty="0" err="1"/>
              <a:t>gerçeklik</a:t>
            </a:r>
            <a:r>
              <a:rPr lang="de-DE" dirty="0"/>
              <a:t> (VR) </a:t>
            </a:r>
            <a:r>
              <a:rPr lang="de-DE" dirty="0" err="1"/>
              <a:t>teknolojisi</a:t>
            </a:r>
            <a:r>
              <a:rPr lang="de-DE" dirty="0"/>
              <a:t>, </a:t>
            </a:r>
            <a:r>
              <a:rPr lang="de-DE" dirty="0" err="1"/>
              <a:t>kullanıcıyı</a:t>
            </a:r>
            <a:r>
              <a:rPr lang="de-DE" dirty="0"/>
              <a:t> </a:t>
            </a:r>
            <a:r>
              <a:rPr lang="de-DE" dirty="0" err="1"/>
              <a:t>doğrudan</a:t>
            </a:r>
            <a:r>
              <a:rPr lang="de-DE" dirty="0"/>
              <a:t> </a:t>
            </a:r>
            <a:r>
              <a:rPr lang="de-DE" dirty="0" err="1"/>
              <a:t>etkileşimli</a:t>
            </a:r>
            <a:r>
              <a:rPr lang="de-DE" dirty="0"/>
              <a:t> </a:t>
            </a:r>
            <a:r>
              <a:rPr lang="de-DE" dirty="0" err="1"/>
              <a:t>bir</a:t>
            </a:r>
            <a:r>
              <a:rPr lang="de-DE" dirty="0"/>
              <a:t> </a:t>
            </a:r>
            <a:r>
              <a:rPr lang="de-DE" dirty="0" err="1"/>
              <a:t>ortamın</a:t>
            </a:r>
            <a:r>
              <a:rPr lang="de-DE" dirty="0"/>
              <a:t> </a:t>
            </a:r>
            <a:r>
              <a:rPr lang="de-DE" dirty="0" err="1"/>
              <a:t>içine</a:t>
            </a:r>
            <a:r>
              <a:rPr lang="de-DE" dirty="0"/>
              <a:t> </a:t>
            </a:r>
            <a:r>
              <a:rPr lang="de-DE" dirty="0" err="1"/>
              <a:t>alarak</a:t>
            </a:r>
            <a:r>
              <a:rPr lang="de-DE" dirty="0"/>
              <a:t> </a:t>
            </a:r>
            <a:r>
              <a:rPr lang="de-DE" dirty="0" err="1"/>
              <a:t>duygusal</a:t>
            </a:r>
            <a:r>
              <a:rPr lang="de-DE" dirty="0"/>
              <a:t> </a:t>
            </a:r>
            <a:r>
              <a:rPr lang="de-DE" dirty="0" err="1"/>
              <a:t>bağ</a:t>
            </a:r>
            <a:r>
              <a:rPr lang="de-DE" dirty="0"/>
              <a:t> ve </a:t>
            </a:r>
            <a:r>
              <a:rPr lang="de-DE" dirty="0" err="1"/>
              <a:t>gerçekçilik</a:t>
            </a:r>
            <a:r>
              <a:rPr lang="de-DE" dirty="0"/>
              <a:t> </a:t>
            </a:r>
            <a:r>
              <a:rPr lang="de-DE" dirty="0" err="1"/>
              <a:t>hissini</a:t>
            </a:r>
            <a:r>
              <a:rPr lang="de-DE" dirty="0"/>
              <a:t> </a:t>
            </a:r>
            <a:r>
              <a:rPr lang="de-DE" dirty="0" err="1"/>
              <a:t>güçlendirmektedir</a:t>
            </a:r>
            <a:r>
              <a:rPr lang="de-DE" dirty="0"/>
              <a:t>.</a:t>
            </a:r>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r>
              <a:rPr lang="de-DE" dirty="0" err="1"/>
              <a:t>Bu</a:t>
            </a:r>
            <a:r>
              <a:rPr lang="de-DE" dirty="0"/>
              <a:t> </a:t>
            </a:r>
            <a:r>
              <a:rPr lang="de-DE" dirty="0" err="1"/>
              <a:t>proje</a:t>
            </a:r>
            <a:r>
              <a:rPr lang="de-DE" dirty="0"/>
              <a:t>, </a:t>
            </a:r>
            <a:r>
              <a:rPr lang="de-DE" dirty="0" err="1"/>
              <a:t>bağımlılıkla</a:t>
            </a:r>
            <a:r>
              <a:rPr lang="de-DE" dirty="0"/>
              <a:t> </a:t>
            </a:r>
            <a:r>
              <a:rPr lang="de-DE" dirty="0" err="1"/>
              <a:t>mücadelede</a:t>
            </a:r>
            <a:r>
              <a:rPr lang="de-DE" dirty="0"/>
              <a:t> </a:t>
            </a:r>
            <a:r>
              <a:rPr lang="de-DE" dirty="0" err="1"/>
              <a:t>bilişsel</a:t>
            </a:r>
            <a:r>
              <a:rPr lang="de-DE" dirty="0"/>
              <a:t> ve </a:t>
            </a:r>
            <a:r>
              <a:rPr lang="de-DE" dirty="0" err="1"/>
              <a:t>duygusal</a:t>
            </a:r>
            <a:r>
              <a:rPr lang="de-DE" dirty="0"/>
              <a:t> </a:t>
            </a:r>
            <a:r>
              <a:rPr lang="de-DE" dirty="0" err="1"/>
              <a:t>farkındalık</a:t>
            </a:r>
            <a:r>
              <a:rPr lang="de-DE" dirty="0"/>
              <a:t> </a:t>
            </a:r>
            <a:r>
              <a:rPr lang="de-DE" dirty="0" err="1"/>
              <a:t>yaratmak</a:t>
            </a:r>
            <a:r>
              <a:rPr lang="de-DE" dirty="0"/>
              <a:t> </a:t>
            </a:r>
            <a:r>
              <a:rPr lang="de-DE" dirty="0" err="1"/>
              <a:t>amacıyla</a:t>
            </a:r>
            <a:r>
              <a:rPr lang="de-DE" dirty="0"/>
              <a:t> VR </a:t>
            </a:r>
            <a:r>
              <a:rPr lang="de-DE" dirty="0" err="1"/>
              <a:t>teknolojisini</a:t>
            </a:r>
            <a:r>
              <a:rPr lang="de-DE" dirty="0"/>
              <a:t> </a:t>
            </a:r>
            <a:r>
              <a:rPr lang="de-DE" dirty="0" err="1"/>
              <a:t>etkili</a:t>
            </a:r>
            <a:r>
              <a:rPr lang="de-DE" dirty="0"/>
              <a:t> </a:t>
            </a:r>
            <a:r>
              <a:rPr lang="de-DE" dirty="0" err="1"/>
              <a:t>bir</a:t>
            </a:r>
            <a:r>
              <a:rPr lang="de-DE" dirty="0"/>
              <a:t> </a:t>
            </a:r>
            <a:r>
              <a:rPr lang="de-DE" dirty="0" err="1"/>
              <a:t>eğitimsel</a:t>
            </a:r>
            <a:r>
              <a:rPr lang="de-DE" dirty="0"/>
              <a:t> </a:t>
            </a:r>
            <a:r>
              <a:rPr lang="de-DE" dirty="0" err="1"/>
              <a:t>araç</a:t>
            </a:r>
            <a:r>
              <a:rPr lang="de-DE" dirty="0"/>
              <a:t> </a:t>
            </a:r>
            <a:r>
              <a:rPr lang="de-DE" dirty="0" err="1"/>
              <a:t>olarak</a:t>
            </a:r>
            <a:r>
              <a:rPr lang="de-DE" dirty="0"/>
              <a:t> </a:t>
            </a:r>
            <a:r>
              <a:rPr lang="de-DE" dirty="0" err="1"/>
              <a:t>kullanmayı</a:t>
            </a:r>
            <a:r>
              <a:rPr lang="de-DE" dirty="0"/>
              <a:t> </a:t>
            </a:r>
            <a:r>
              <a:rPr lang="de-DE" dirty="0" err="1"/>
              <a:t>hedeflemektedir</a:t>
            </a:r>
            <a:r>
              <a:rPr lang="de-DE" dirty="0"/>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8">
          <a:extLst>
            <a:ext uri="{FF2B5EF4-FFF2-40B4-BE49-F238E27FC236}">
              <a16:creationId xmlns:a16="http://schemas.microsoft.com/office/drawing/2014/main" id="{E5546357-7F78-D615-5DAE-52FBF1B5B7EA}"/>
            </a:ext>
          </a:extLst>
        </p:cNvPr>
        <p:cNvGrpSpPr/>
        <p:nvPr/>
      </p:nvGrpSpPr>
      <p:grpSpPr>
        <a:xfrm>
          <a:off x="0" y="0"/>
          <a:ext cx="0" cy="0"/>
          <a:chOff x="0" y="0"/>
          <a:chExt cx="0" cy="0"/>
        </a:xfrm>
      </p:grpSpPr>
      <p:sp>
        <p:nvSpPr>
          <p:cNvPr id="439" name="Google Shape;439;p44">
            <a:extLst>
              <a:ext uri="{FF2B5EF4-FFF2-40B4-BE49-F238E27FC236}">
                <a16:creationId xmlns:a16="http://schemas.microsoft.com/office/drawing/2014/main" id="{199F1FA2-C9BB-0D83-4D1D-A91B74B20EAA}"/>
              </a:ext>
            </a:extLst>
          </p:cNvPr>
          <p:cNvSpPr txBox="1">
            <a:spLocks noGrp="1"/>
          </p:cNvSpPr>
          <p:nvPr>
            <p:ph type="title"/>
          </p:nvPr>
        </p:nvSpPr>
        <p:spPr>
          <a:xfrm>
            <a:off x="1141877" y="2138997"/>
            <a:ext cx="6423660" cy="1579563"/>
          </a:xfrm>
          <a:prstGeom prst="rect">
            <a:avLst/>
          </a:prstGeom>
        </p:spPr>
        <p:txBody>
          <a:bodyPr spcFirstLastPara="1" wrap="square" lIns="91425" tIns="91425" rIns="91425" bIns="91425" anchor="b" anchorCtr="0">
            <a:noAutofit/>
          </a:bodyPr>
          <a:lstStyle/>
          <a:p>
            <a:pPr lvl="0" algn="ctr"/>
            <a:r>
              <a:rPr lang="tr-TR" sz="3600" dirty="0"/>
              <a:t>Oyun Mekaniği ve Anlatı</a:t>
            </a:r>
            <a:endParaRPr sz="3600" dirty="0"/>
          </a:p>
        </p:txBody>
      </p:sp>
      <p:sp>
        <p:nvSpPr>
          <p:cNvPr id="440" name="Google Shape;440;p44">
            <a:extLst>
              <a:ext uri="{FF2B5EF4-FFF2-40B4-BE49-F238E27FC236}">
                <a16:creationId xmlns:a16="http://schemas.microsoft.com/office/drawing/2014/main" id="{1CAC4453-B7EE-81E6-5441-B84106779EA4}"/>
              </a:ext>
            </a:extLst>
          </p:cNvPr>
          <p:cNvSpPr txBox="1">
            <a:spLocks noGrp="1"/>
          </p:cNvSpPr>
          <p:nvPr>
            <p:ph type="title" idx="2"/>
          </p:nvPr>
        </p:nvSpPr>
        <p:spPr>
          <a:xfrm>
            <a:off x="2042402" y="1436575"/>
            <a:ext cx="1995000" cy="915900"/>
          </a:xfrm>
          <a:prstGeom prst="rect">
            <a:avLst/>
          </a:prstGeom>
        </p:spPr>
        <p:txBody>
          <a:bodyPr spcFirstLastPara="1" wrap="square" lIns="91425" tIns="91425" rIns="91425" bIns="0" anchor="ctr" anchorCtr="0">
            <a:noAutofit/>
          </a:bodyPr>
          <a:lstStyle/>
          <a:p>
            <a:pPr marL="0" lvl="0" indent="0" algn="ctr" rtl="0">
              <a:spcBef>
                <a:spcPts val="0"/>
              </a:spcBef>
              <a:spcAft>
                <a:spcPts val="0"/>
              </a:spcAft>
              <a:buNone/>
            </a:pPr>
            <a:r>
              <a:rPr lang="de" dirty="0"/>
              <a:t>0</a:t>
            </a:r>
            <a:r>
              <a:rPr lang="tr-TR" dirty="0"/>
              <a:t>2</a:t>
            </a:r>
            <a:endParaRPr dirty="0"/>
          </a:p>
        </p:txBody>
      </p:sp>
      <p:pic>
        <p:nvPicPr>
          <p:cNvPr id="442" name="Google Shape;442;p44">
            <a:extLst>
              <a:ext uri="{FF2B5EF4-FFF2-40B4-BE49-F238E27FC236}">
                <a16:creationId xmlns:a16="http://schemas.microsoft.com/office/drawing/2014/main" id="{E0347C07-9200-C197-EE21-EC716E37C269}"/>
              </a:ext>
            </a:extLst>
          </p:cNvPr>
          <p:cNvPicPr preferRelativeResize="0"/>
          <p:nvPr/>
        </p:nvPicPr>
        <p:blipFill rotWithShape="1">
          <a:blip r:embed="rId3">
            <a:alphaModFix/>
          </a:blip>
          <a:srcRect t="19097" r="5042" b="2954"/>
          <a:stretch/>
        </p:blipFill>
        <p:spPr>
          <a:xfrm flipH="1">
            <a:off x="4029618" y="1481775"/>
            <a:ext cx="3716124" cy="958849"/>
          </a:xfrm>
          <a:prstGeom prst="rect">
            <a:avLst/>
          </a:prstGeom>
          <a:noFill/>
          <a:ln>
            <a:noFill/>
          </a:ln>
        </p:spPr>
      </p:pic>
      <p:grpSp>
        <p:nvGrpSpPr>
          <p:cNvPr id="443" name="Google Shape;443;p44">
            <a:extLst>
              <a:ext uri="{FF2B5EF4-FFF2-40B4-BE49-F238E27FC236}">
                <a16:creationId xmlns:a16="http://schemas.microsoft.com/office/drawing/2014/main" id="{39855DAD-483D-5BFB-3513-A454195CD332}"/>
              </a:ext>
            </a:extLst>
          </p:cNvPr>
          <p:cNvGrpSpPr/>
          <p:nvPr/>
        </p:nvGrpSpPr>
        <p:grpSpPr>
          <a:xfrm>
            <a:off x="8400" y="69700"/>
            <a:ext cx="9135601" cy="5004101"/>
            <a:chOff x="8400" y="69700"/>
            <a:chExt cx="9135601" cy="5004101"/>
          </a:xfrm>
        </p:grpSpPr>
        <p:pic>
          <p:nvPicPr>
            <p:cNvPr id="444" name="Google Shape;444;p44">
              <a:extLst>
                <a:ext uri="{FF2B5EF4-FFF2-40B4-BE49-F238E27FC236}">
                  <a16:creationId xmlns:a16="http://schemas.microsoft.com/office/drawing/2014/main" id="{0138EFC0-38F7-9C30-B982-5B2D9E472B8B}"/>
                </a:ext>
              </a:extLst>
            </p:cNvPr>
            <p:cNvPicPr preferRelativeResize="0"/>
            <p:nvPr/>
          </p:nvPicPr>
          <p:blipFill rotWithShape="1">
            <a:blip r:embed="rId4">
              <a:alphaModFix/>
            </a:blip>
            <a:srcRect t="1400" r="83035" b="-1399"/>
            <a:stretch/>
          </p:blipFill>
          <p:spPr>
            <a:xfrm>
              <a:off x="8010525" y="69700"/>
              <a:ext cx="1133476" cy="5004101"/>
            </a:xfrm>
            <a:prstGeom prst="rect">
              <a:avLst/>
            </a:prstGeom>
            <a:noFill/>
            <a:ln>
              <a:noFill/>
            </a:ln>
          </p:spPr>
        </p:pic>
        <p:pic>
          <p:nvPicPr>
            <p:cNvPr id="445" name="Google Shape;445;p44">
              <a:extLst>
                <a:ext uri="{FF2B5EF4-FFF2-40B4-BE49-F238E27FC236}">
                  <a16:creationId xmlns:a16="http://schemas.microsoft.com/office/drawing/2014/main" id="{75474E46-C78A-0C5C-2AE2-9CE958FF7D52}"/>
                </a:ext>
              </a:extLst>
            </p:cNvPr>
            <p:cNvPicPr preferRelativeResize="0"/>
            <p:nvPr/>
          </p:nvPicPr>
          <p:blipFill rotWithShape="1">
            <a:blip r:embed="rId4">
              <a:alphaModFix/>
            </a:blip>
            <a:srcRect t="1400" r="83035" b="-1399"/>
            <a:stretch/>
          </p:blipFill>
          <p:spPr>
            <a:xfrm rot="10800000">
              <a:off x="8400" y="69700"/>
              <a:ext cx="1133476" cy="5004101"/>
            </a:xfrm>
            <a:prstGeom prst="rect">
              <a:avLst/>
            </a:prstGeom>
            <a:noFill/>
            <a:ln>
              <a:noFill/>
            </a:ln>
          </p:spPr>
        </p:pic>
      </p:grpSp>
    </p:spTree>
    <p:extLst>
      <p:ext uri="{BB962C8B-B14F-4D97-AF65-F5344CB8AC3E}">
        <p14:creationId xmlns:p14="http://schemas.microsoft.com/office/powerpoint/2010/main" val="111482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Anlatı Yapısı</a:t>
            </a:r>
            <a:endParaRPr dirty="0"/>
          </a:p>
        </p:txBody>
      </p:sp>
      <p:sp>
        <p:nvSpPr>
          <p:cNvPr id="477" name="Google Shape;477;p48"/>
          <p:cNvSpPr txBox="1">
            <a:spLocks noGrp="1"/>
          </p:cNvSpPr>
          <p:nvPr>
            <p:ph type="subTitle" idx="1"/>
          </p:nvPr>
        </p:nvSpPr>
        <p:spPr>
          <a:xfrm>
            <a:off x="720000" y="1386840"/>
            <a:ext cx="7704000" cy="279654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tr-TR" dirty="0"/>
              <a:t>Oyun, bilimsel literatürle desteklenmiş dramatik bir anlatı yapısı üzerine kurulmuş, bağımlılıkların birey üzerindeki fiziksel, psikolojik ve sosyal etkilerini sezgisel yollarla aktarmayı amaçlamıştır.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dirty="0"/>
              <a:t>Alkol bağımlılığı temalı ilk senaryo, karakterin içsel çatışmalarını ve çevresel tepkileri görev tabanlı etkileşimlerle kullanıcıya </a:t>
            </a:r>
            <a:r>
              <a:rPr lang="tr-TR" dirty="0" err="1"/>
              <a:t>deneyimletir</a:t>
            </a:r>
            <a:r>
              <a:rPr lang="tr-TR" dirty="0"/>
              <a:t>.</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dirty="0"/>
              <a:t>VR teknolojisinin empati gücünden faydalanarak, oyuncunun karakterle duygusal bağ kurması ve farkındalığının artırılması hedeflenmiştir.</a:t>
            </a:r>
          </a:p>
          <a:p>
            <a:pPr marL="285750" lvl="0" indent="-285750">
              <a:buFont typeface="Arial" panose="020B0604020202020204" pitchFamily="34" charset="0"/>
              <a:buChar char="•"/>
            </a:pPr>
            <a:endParaRPr lang="tr-TR" dirty="0"/>
          </a:p>
          <a:p>
            <a:pPr marL="285750" lvl="0" indent="-285750">
              <a:buFont typeface="Arial" panose="020B0604020202020204" pitchFamily="34" charset="0"/>
              <a:buChar char="•"/>
            </a:pPr>
            <a:r>
              <a:rPr lang="tr-TR" dirty="0"/>
              <a:t>Yükleme ekranlarına entegre edilen bilimsel bilgilendirme içerikleri ile oyun, hem eğitsel hem de duygusal bir deneyime dönüştürülmüştür.</a:t>
            </a:r>
            <a:endParaRPr b="1" dirty="0"/>
          </a:p>
        </p:txBody>
      </p:sp>
      <p:pic>
        <p:nvPicPr>
          <p:cNvPr id="484" name="Google Shape;484;p48"/>
          <p:cNvPicPr preferRelativeResize="0"/>
          <p:nvPr/>
        </p:nvPicPr>
        <p:blipFill rotWithShape="1">
          <a:blip r:embed="rId3">
            <a:alphaModFix amt="38000"/>
          </a:blip>
          <a:srcRect t="58031" b="6290"/>
          <a:stretch/>
        </p:blipFill>
        <p:spPr>
          <a:xfrm>
            <a:off x="4979675" y="4362450"/>
            <a:ext cx="3982800" cy="635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grpSp>
        <p:nvGrpSpPr>
          <p:cNvPr id="529" name="Google Shape;529;p51"/>
          <p:cNvGrpSpPr/>
          <p:nvPr/>
        </p:nvGrpSpPr>
        <p:grpSpPr>
          <a:xfrm>
            <a:off x="870025" y="401112"/>
            <a:ext cx="7404024" cy="4341275"/>
            <a:chOff x="870025" y="401112"/>
            <a:chExt cx="7404024" cy="4341275"/>
          </a:xfrm>
        </p:grpSpPr>
        <p:pic>
          <p:nvPicPr>
            <p:cNvPr id="530" name="Google Shape;530;p51"/>
            <p:cNvPicPr preferRelativeResize="0"/>
            <p:nvPr/>
          </p:nvPicPr>
          <p:blipFill rotWithShape="1">
            <a:blip r:embed="rId3">
              <a:alphaModFix amt="92000"/>
            </a:blip>
            <a:srcRect t="1319" b="-1319"/>
            <a:stretch/>
          </p:blipFill>
          <p:spPr>
            <a:xfrm>
              <a:off x="870025" y="401112"/>
              <a:ext cx="7404024" cy="4341275"/>
            </a:xfrm>
            <a:prstGeom prst="rect">
              <a:avLst/>
            </a:prstGeom>
            <a:noFill/>
            <a:ln>
              <a:noFill/>
            </a:ln>
          </p:spPr>
        </p:pic>
        <p:pic>
          <p:nvPicPr>
            <p:cNvPr id="531" name="Google Shape;531;p51"/>
            <p:cNvPicPr preferRelativeResize="0"/>
            <p:nvPr/>
          </p:nvPicPr>
          <p:blipFill>
            <a:blip r:embed="rId4">
              <a:alphaModFix/>
            </a:blip>
            <a:stretch>
              <a:fillRect/>
            </a:stretch>
          </p:blipFill>
          <p:spPr>
            <a:xfrm>
              <a:off x="3338164" y="539509"/>
              <a:ext cx="2467774" cy="462933"/>
            </a:xfrm>
            <a:prstGeom prst="rect">
              <a:avLst/>
            </a:prstGeom>
            <a:noFill/>
            <a:ln>
              <a:noFill/>
            </a:ln>
          </p:spPr>
        </p:pic>
        <p:pic>
          <p:nvPicPr>
            <p:cNvPr id="532" name="Google Shape;532;p51"/>
            <p:cNvPicPr preferRelativeResize="0"/>
            <p:nvPr/>
          </p:nvPicPr>
          <p:blipFill>
            <a:blip r:embed="rId4">
              <a:alphaModFix/>
            </a:blip>
            <a:stretch>
              <a:fillRect/>
            </a:stretch>
          </p:blipFill>
          <p:spPr>
            <a:xfrm rot="10800000" flipH="1">
              <a:off x="3338164" y="4141059"/>
              <a:ext cx="2467774" cy="462933"/>
            </a:xfrm>
            <a:prstGeom prst="rect">
              <a:avLst/>
            </a:prstGeom>
            <a:noFill/>
            <a:ln>
              <a:noFill/>
            </a:ln>
          </p:spPr>
        </p:pic>
      </p:grpSp>
      <p:pic>
        <p:nvPicPr>
          <p:cNvPr id="7" name="Resim 6">
            <a:extLst>
              <a:ext uri="{FF2B5EF4-FFF2-40B4-BE49-F238E27FC236}">
                <a16:creationId xmlns:a16="http://schemas.microsoft.com/office/drawing/2014/main" id="{51A95A97-5DDE-26DC-0022-F3ADF5485490}"/>
              </a:ext>
            </a:extLst>
          </p:cNvPr>
          <p:cNvPicPr>
            <a:picLocks noChangeAspect="1"/>
          </p:cNvPicPr>
          <p:nvPr/>
        </p:nvPicPr>
        <p:blipFill>
          <a:blip r:embed="rId5"/>
          <a:stretch>
            <a:fillRect/>
          </a:stretch>
        </p:blipFill>
        <p:spPr>
          <a:xfrm>
            <a:off x="1941155" y="1140834"/>
            <a:ext cx="5261690" cy="286183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73">
          <a:extLst>
            <a:ext uri="{FF2B5EF4-FFF2-40B4-BE49-F238E27FC236}">
              <a16:creationId xmlns:a16="http://schemas.microsoft.com/office/drawing/2014/main" id="{417FC47B-CE68-AE91-8256-03918C38574A}"/>
            </a:ext>
          </a:extLst>
        </p:cNvPr>
        <p:cNvGrpSpPr/>
        <p:nvPr/>
      </p:nvGrpSpPr>
      <p:grpSpPr>
        <a:xfrm>
          <a:off x="0" y="0"/>
          <a:ext cx="0" cy="0"/>
          <a:chOff x="0" y="0"/>
          <a:chExt cx="0" cy="0"/>
        </a:xfrm>
      </p:grpSpPr>
      <p:pic>
        <p:nvPicPr>
          <p:cNvPr id="5132" name="Picture 12">
            <a:extLst>
              <a:ext uri="{FF2B5EF4-FFF2-40B4-BE49-F238E27FC236}">
                <a16:creationId xmlns:a16="http://schemas.microsoft.com/office/drawing/2014/main" id="{C04716D7-E320-C7FD-6C9C-52C7BE948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8661" y="3328082"/>
            <a:ext cx="3302273" cy="1254710"/>
          </a:xfrm>
          <a:prstGeom prst="rect">
            <a:avLst/>
          </a:prstGeom>
          <a:noFill/>
          <a:extLst>
            <a:ext uri="{909E8E84-426E-40DD-AFC4-6F175D3DCCD1}">
              <a14:hiddenFill xmlns:a14="http://schemas.microsoft.com/office/drawing/2010/main">
                <a:solidFill>
                  <a:srgbClr val="FFFFFF"/>
                </a:solidFill>
              </a14:hiddenFill>
            </a:ext>
          </a:extLst>
        </p:spPr>
      </p:pic>
      <p:sp>
        <p:nvSpPr>
          <p:cNvPr id="474" name="Google Shape;474;p48">
            <a:extLst>
              <a:ext uri="{FF2B5EF4-FFF2-40B4-BE49-F238E27FC236}">
                <a16:creationId xmlns:a16="http://schemas.microsoft.com/office/drawing/2014/main" id="{CFA0F1E8-83B7-1BAF-B15A-5E8D49C291C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Oynanış</a:t>
            </a:r>
            <a:endParaRPr dirty="0"/>
          </a:p>
        </p:txBody>
      </p:sp>
      <p:sp>
        <p:nvSpPr>
          <p:cNvPr id="477" name="Google Shape;477;p48">
            <a:extLst>
              <a:ext uri="{FF2B5EF4-FFF2-40B4-BE49-F238E27FC236}">
                <a16:creationId xmlns:a16="http://schemas.microsoft.com/office/drawing/2014/main" id="{D4D8A56C-1663-0B78-1BDC-EC182A9748F7}"/>
              </a:ext>
            </a:extLst>
          </p:cNvPr>
          <p:cNvSpPr txBox="1">
            <a:spLocks noGrp="1"/>
          </p:cNvSpPr>
          <p:nvPr>
            <p:ph type="subTitle" idx="1"/>
          </p:nvPr>
        </p:nvSpPr>
        <p:spPr>
          <a:xfrm>
            <a:off x="720000" y="1104900"/>
            <a:ext cx="4259675" cy="279654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tr-TR" sz="1000" dirty="0"/>
              <a:t>Oyun, bağımlılığın günlük yaşamdaki etkilerini simüle eden sahneler ve mini oyunlarla yapılandırılmıştır. Her sahne, gerçek hayattaki zorlukları oyuncuya </a:t>
            </a:r>
            <a:r>
              <a:rPr lang="tr-TR" sz="1000" dirty="0" err="1"/>
              <a:t>deneyimletmeyi</a:t>
            </a:r>
            <a:r>
              <a:rPr lang="tr-TR" sz="1000" dirty="0"/>
              <a:t> amaçlar.</a:t>
            </a:r>
          </a:p>
          <a:p>
            <a:pPr marL="285750" lvl="0" indent="-285750">
              <a:buFont typeface="Arial" panose="020B0604020202020204" pitchFamily="34" charset="0"/>
              <a:buChar char="•"/>
            </a:pPr>
            <a:endParaRPr lang="tr-TR" sz="1000" dirty="0"/>
          </a:p>
          <a:p>
            <a:pPr marL="285750" lvl="0" indent="-285750">
              <a:buFont typeface="Arial" panose="020B0604020202020204" pitchFamily="34" charset="0"/>
              <a:buChar char="•"/>
            </a:pPr>
            <a:r>
              <a:rPr lang="tr-TR" sz="1000" dirty="0"/>
              <a:t>Ev, banyo, yatak odası, metro ve ofis gibi tanıdık yaşam alanlarında geçen sahneler, bağımlılığın bireyin çevresiyle olan ilişkisine etkisini duygusal ve görsel olarak yansıtır.</a:t>
            </a:r>
          </a:p>
          <a:p>
            <a:pPr marL="285750" lvl="0" indent="-285750">
              <a:buFont typeface="Arial" panose="020B0604020202020204" pitchFamily="34" charset="0"/>
              <a:buChar char="•"/>
            </a:pPr>
            <a:endParaRPr lang="tr-TR" sz="1000" dirty="0"/>
          </a:p>
          <a:p>
            <a:pPr marL="285750" lvl="0" indent="-285750">
              <a:buFont typeface="Arial" panose="020B0604020202020204" pitchFamily="34" charset="0"/>
              <a:buChar char="•"/>
            </a:pPr>
            <a:r>
              <a:rPr lang="tr-TR" sz="1000" b="1" dirty="0"/>
              <a:t>Kahve Doldurma Mini Oyunu</a:t>
            </a:r>
            <a:r>
              <a:rPr lang="tr-TR" sz="1000" dirty="0"/>
              <a:t>, motor kontrol ve dikkat eksikliği gibi alkol bağımlılığı kaynaklı sorunları zamanlama temelli bir etkileşimle ortaya koyar.</a:t>
            </a:r>
          </a:p>
          <a:p>
            <a:pPr marL="285750" lvl="0" indent="-285750">
              <a:buFont typeface="Arial" panose="020B0604020202020204" pitchFamily="34" charset="0"/>
              <a:buChar char="•"/>
            </a:pPr>
            <a:endParaRPr lang="tr-TR" sz="1000" dirty="0"/>
          </a:p>
          <a:p>
            <a:pPr marL="285750" lvl="0" indent="-285750">
              <a:buFont typeface="Arial" panose="020B0604020202020204" pitchFamily="34" charset="0"/>
              <a:buChar char="•"/>
            </a:pPr>
            <a:r>
              <a:rPr lang="tr-TR" sz="1000" b="1" dirty="0"/>
              <a:t>Telefon Bulma Mini Oyunu</a:t>
            </a:r>
            <a:r>
              <a:rPr lang="tr-TR" sz="1000" dirty="0"/>
              <a:t>, yönelme ve bilişsel bozulma gibi semptomları; 3B ses yönlendirmesi, titreşim efekti ve dikkat dağıtıcı çevresel öğelerle bütünleştirerek oyuncuya hissettirir.</a:t>
            </a:r>
          </a:p>
          <a:p>
            <a:pPr marL="285750" lvl="0" indent="-285750">
              <a:buFont typeface="Arial" panose="020B0604020202020204" pitchFamily="34" charset="0"/>
              <a:buChar char="•"/>
            </a:pPr>
            <a:endParaRPr lang="tr-TR" sz="1000" dirty="0"/>
          </a:p>
          <a:p>
            <a:pPr marL="285750" lvl="0" indent="-285750">
              <a:buFont typeface="Arial" panose="020B0604020202020204" pitchFamily="34" charset="0"/>
              <a:buChar char="•"/>
            </a:pPr>
            <a:r>
              <a:rPr lang="tr-TR" sz="1000" b="1" dirty="0"/>
              <a:t>Metroya Yetişme Mini Oyunu</a:t>
            </a:r>
            <a:r>
              <a:rPr lang="tr-TR" sz="1000" dirty="0"/>
              <a:t>, refleks, muhakeme ve dikkat dağınıklığı problemlerini fizik tabanlı bir engelden kaçınma sistemiyle aktarır.</a:t>
            </a:r>
            <a:endParaRPr sz="1000" dirty="0"/>
          </a:p>
        </p:txBody>
      </p:sp>
      <p:pic>
        <p:nvPicPr>
          <p:cNvPr id="484" name="Google Shape;484;p48">
            <a:extLst>
              <a:ext uri="{FF2B5EF4-FFF2-40B4-BE49-F238E27FC236}">
                <a16:creationId xmlns:a16="http://schemas.microsoft.com/office/drawing/2014/main" id="{C1FF33C5-81A0-D0B6-D013-21C43271FDC4}"/>
              </a:ext>
            </a:extLst>
          </p:cNvPr>
          <p:cNvPicPr preferRelativeResize="0"/>
          <p:nvPr/>
        </p:nvPicPr>
        <p:blipFill rotWithShape="1">
          <a:blip r:embed="rId4">
            <a:alphaModFix amt="38000"/>
          </a:blip>
          <a:srcRect t="58031" b="6290"/>
          <a:stretch/>
        </p:blipFill>
        <p:spPr>
          <a:xfrm>
            <a:off x="4979675" y="4362450"/>
            <a:ext cx="3982800" cy="635000"/>
          </a:xfrm>
          <a:prstGeom prst="rect">
            <a:avLst/>
          </a:prstGeom>
          <a:noFill/>
          <a:ln>
            <a:noFill/>
          </a:ln>
        </p:spPr>
      </p:pic>
      <p:pic>
        <p:nvPicPr>
          <p:cNvPr id="5131" name="Picture 11">
            <a:extLst>
              <a:ext uri="{FF2B5EF4-FFF2-40B4-BE49-F238E27FC236}">
                <a16:creationId xmlns:a16="http://schemas.microsoft.com/office/drawing/2014/main" id="{9F96CCDE-6930-7EEA-C5B0-1B64F37058F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78660" y="1972228"/>
            <a:ext cx="3302273" cy="1293198"/>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a:extLst>
              <a:ext uri="{FF2B5EF4-FFF2-40B4-BE49-F238E27FC236}">
                <a16:creationId xmlns:a16="http://schemas.microsoft.com/office/drawing/2014/main" id="{0D9514A7-2B5B-A524-9485-B0722E9680D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78660" y="946465"/>
            <a:ext cx="3302273" cy="954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5434203"/>
      </p:ext>
    </p:extLst>
  </p:cSld>
  <p:clrMapOvr>
    <a:masterClrMapping/>
  </p:clrMapOvr>
</p:sld>
</file>

<file path=ppt/theme/theme1.xml><?xml version="1.0" encoding="utf-8"?>
<a:theme xmlns:a="http://schemas.openxmlformats.org/drawingml/2006/main" name="Bachelor in Robotics Engineering by Slidesgo">
  <a:themeElements>
    <a:clrScheme name="Simple Light">
      <a:dk1>
        <a:srgbClr val="1F164D"/>
      </a:dk1>
      <a:lt1>
        <a:srgbClr val="F9F9F9"/>
      </a:lt1>
      <a:dk2>
        <a:srgbClr val="E8E8E8"/>
      </a:dk2>
      <a:lt2>
        <a:srgbClr val="C1C1C1"/>
      </a:lt2>
      <a:accent1>
        <a:srgbClr val="6F79E3"/>
      </a:accent1>
      <a:accent2>
        <a:srgbClr val="433ABA"/>
      </a:accent2>
      <a:accent3>
        <a:srgbClr val="130994"/>
      </a:accent3>
      <a:accent4>
        <a:srgbClr val="FFFFFF"/>
      </a:accent4>
      <a:accent5>
        <a:srgbClr val="FFFFFF"/>
      </a:accent5>
      <a:accent6>
        <a:srgbClr val="FFFFFF"/>
      </a:accent6>
      <a:hlink>
        <a:srgbClr val="1F164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TotalTime>
  <Words>2060</Words>
  <Application>Microsoft Office PowerPoint</Application>
  <PresentationFormat>Ekran Gösterisi (16:9)</PresentationFormat>
  <Paragraphs>156</Paragraphs>
  <Slides>26</Slides>
  <Notes>26</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26</vt:i4>
      </vt:variant>
    </vt:vector>
  </HeadingPairs>
  <TitlesOfParts>
    <vt:vector size="32" baseType="lpstr">
      <vt:lpstr>Archivo</vt:lpstr>
      <vt:lpstr>Wingdings</vt:lpstr>
      <vt:lpstr>Arial</vt:lpstr>
      <vt:lpstr>IBM Plex Mono</vt:lpstr>
      <vt:lpstr>Nunito Light</vt:lpstr>
      <vt:lpstr>Bachelor in Robotics Engineering by Slidesgo</vt:lpstr>
      <vt:lpstr>Marmara Üniversitesi  Teknoloji Fakültesi Bilgisayar Mühendisliği Bölümü Bitirme Projesi  Etkileşimli Farkındalık: Gerçeklikte Bağımlılıkla Yüzleşme</vt:lpstr>
      <vt:lpstr>İçerikler </vt:lpstr>
      <vt:lpstr>Projenin Amacı ve Önemi</vt:lpstr>
      <vt:lpstr>Farkındalıkla Başlayan Bir Yolculuk!</vt:lpstr>
      <vt:lpstr>Toplumsal Farkındalığın Teknolojiyle Kesişimi!</vt:lpstr>
      <vt:lpstr>Oyun Mekaniği ve Anlatı</vt:lpstr>
      <vt:lpstr>Anlatı Yapısı</vt:lpstr>
      <vt:lpstr>PowerPoint Sunusu</vt:lpstr>
      <vt:lpstr>Oynanış</vt:lpstr>
      <vt:lpstr>Teknoloji ve Yazılım Altyapısı</vt:lpstr>
      <vt:lpstr>Kullanılan Araçlar ve Teknolojiler</vt:lpstr>
      <vt:lpstr>Geliştirilen Sistemler</vt:lpstr>
      <vt:lpstr>VR Entegrasyonu ve Kontrol Sistemi </vt:lpstr>
      <vt:lpstr>Optimizasyon Stratejileri </vt:lpstr>
      <vt:lpstr>Yapay Zekâ ve Etkileşim Sistemleri </vt:lpstr>
      <vt:lpstr>Anket Verileri ve Bulgular</vt:lpstr>
      <vt:lpstr>Katılımcı Profili</vt:lpstr>
      <vt:lpstr>Farkındalık Etkisi </vt:lpstr>
      <vt:lpstr>Empati ve Bilgilendirme </vt:lpstr>
      <vt:lpstr>Teknik Yeterlilik ve Oynanabilirlik</vt:lpstr>
      <vt:lpstr>Sonuç</vt:lpstr>
      <vt:lpstr>Sonuçlar</vt:lpstr>
      <vt:lpstr>Referanslar</vt:lpstr>
      <vt:lpstr>Referanslar</vt:lpstr>
      <vt:lpstr>Referanslar</vt:lpstr>
      <vt:lpstr>Bizi Dinlediğiniz için teşekkürler!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Emre Okçelen</dc:creator>
  <cp:lastModifiedBy>Emre Okçelen</cp:lastModifiedBy>
  <cp:revision>13</cp:revision>
  <dcterms:modified xsi:type="dcterms:W3CDTF">2025-06-18T19:32:19Z</dcterms:modified>
</cp:coreProperties>
</file>